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74" r:id="rId3"/>
    <p:sldId id="265" r:id="rId4"/>
    <p:sldId id="275" r:id="rId5"/>
    <p:sldId id="266" r:id="rId6"/>
    <p:sldId id="279" r:id="rId7"/>
    <p:sldId id="276" r:id="rId8"/>
    <p:sldId id="267" r:id="rId9"/>
    <p:sldId id="278" r:id="rId10"/>
    <p:sldId id="277" r:id="rId11"/>
    <p:sldId id="268" r:id="rId12"/>
    <p:sldId id="280" r:id="rId13"/>
    <p:sldId id="269" r:id="rId14"/>
    <p:sldId id="282" r:id="rId15"/>
    <p:sldId id="281" r:id="rId16"/>
    <p:sldId id="270" r:id="rId17"/>
    <p:sldId id="286" r:id="rId18"/>
    <p:sldId id="283" r:id="rId19"/>
    <p:sldId id="271" r:id="rId20"/>
    <p:sldId id="287" r:id="rId21"/>
    <p:sldId id="272" r:id="rId22"/>
    <p:sldId id="288" r:id="rId23"/>
    <p:sldId id="289" r:id="rId24"/>
    <p:sldId id="273" r:id="rId25"/>
    <p:sldId id="285" r:id="rId26"/>
    <p:sldId id="284" r:id="rId27"/>
    <p:sldId id="262" r:id="rId28"/>
    <p:sldId id="290" r:id="rId29"/>
    <p:sldId id="263" r:id="rId30"/>
    <p:sldId id="291" r:id="rId31"/>
    <p:sldId id="292" r:id="rId32"/>
    <p:sldId id="264" r:id="rId33"/>
    <p:sldId id="293" r:id="rId3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FFFFFF"/>
    <a:srgbClr val="D9D9D9"/>
    <a:srgbClr val="DAE3F3"/>
    <a:srgbClr val="D6DCE5"/>
    <a:srgbClr val="84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40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17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3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92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04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23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13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8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83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7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00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39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85B5-9DA4-43EB-97A3-F84746ACE607}" type="datetimeFigureOut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62AE-7A42-4C46-9009-8B703A832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1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F51C84-0DC9-4BC5-86DB-74DF36798AB7}"/>
              </a:ext>
            </a:extLst>
          </p:cNvPr>
          <p:cNvSpPr txBox="1"/>
          <p:nvPr/>
        </p:nvSpPr>
        <p:spPr>
          <a:xfrm>
            <a:off x="1924050" y="1376978"/>
            <a:ext cx="30252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CONHEÇA NOSSAS ÁREAS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F7FCB40-91B8-4DB5-868A-A7DD277C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4355381" y="28028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0D4D85-5680-4BAE-B7BD-0A5CB24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717110" y="642275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F39BD92-27AF-4A37-A6B7-71C093194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1482" y="2804757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E41E001-3EBB-479A-91BB-C53BC9DDA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4328616" y="642061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F6C867-D7D8-4BC4-96C4-7BCAE60EC21A}"/>
              </a:ext>
            </a:extLst>
          </p:cNvPr>
          <p:cNvSpPr txBox="1"/>
          <p:nvPr/>
        </p:nvSpPr>
        <p:spPr>
          <a:xfrm>
            <a:off x="714614" y="4601669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CAMARÃO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27F498-8063-4CE2-97E9-4CDDFE844ACA}"/>
              </a:ext>
            </a:extLst>
          </p:cNvPr>
          <p:cNvSpPr txBox="1"/>
          <p:nvPr/>
        </p:nvSpPr>
        <p:spPr>
          <a:xfrm>
            <a:off x="4342126" y="4601671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OSTRA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D13E2F9-7F17-4A75-A8E5-0C637DFD56B6}"/>
              </a:ext>
            </a:extLst>
          </p:cNvPr>
          <p:cNvSpPr txBox="1"/>
          <p:nvPr/>
        </p:nvSpPr>
        <p:spPr>
          <a:xfrm>
            <a:off x="721896" y="8225106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PEIXE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5F2B89-8762-4DAD-A68A-59DB916BBED2}"/>
              </a:ext>
            </a:extLst>
          </p:cNvPr>
          <p:cNvSpPr txBox="1"/>
          <p:nvPr/>
        </p:nvSpPr>
        <p:spPr>
          <a:xfrm>
            <a:off x="4328081" y="8209353"/>
            <a:ext cx="1800000" cy="1015663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PEIXE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ORNAMENTAL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6332EDD-9DDC-4AAB-923E-A08DAC0C07BD}"/>
              </a:ext>
            </a:extLst>
          </p:cNvPr>
          <p:cNvSpPr txBox="1"/>
          <p:nvPr/>
        </p:nvSpPr>
        <p:spPr>
          <a:xfrm>
            <a:off x="1143000" y="301350"/>
            <a:ext cx="457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CADEIA PRODUTIVA DA AQUICULTURA</a:t>
            </a:r>
          </a:p>
        </p:txBody>
      </p:sp>
    </p:spTree>
    <p:extLst>
      <p:ext uri="{BB962C8B-B14F-4D97-AF65-F5344CB8AC3E}">
        <p14:creationId xmlns:p14="http://schemas.microsoft.com/office/powerpoint/2010/main" val="27475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"/>
    </mc:Choice>
    <mc:Fallback xmlns="">
      <p:transition spd="slow" advTm="33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F51C84-0DC9-4BC5-86DB-74DF36798AB7}"/>
              </a:ext>
            </a:extLst>
          </p:cNvPr>
          <p:cNvSpPr txBox="1"/>
          <p:nvPr/>
        </p:nvSpPr>
        <p:spPr>
          <a:xfrm>
            <a:off x="1924050" y="1376978"/>
            <a:ext cx="30252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CONHEÇA NOSSAS ÁREAS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F7FCB40-91B8-4DB5-868A-A7DD277C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4355381" y="2802860"/>
            <a:ext cx="1800000" cy="18000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0D4D85-5680-4BAE-B7BD-0A5CB24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717110" y="642275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F39BD92-27AF-4A37-A6B7-71C093194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1482" y="2804757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E41E001-3EBB-479A-91BB-C53BC9DDA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4328616" y="642061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F6C867-D7D8-4BC4-96C4-7BCAE60EC21A}"/>
              </a:ext>
            </a:extLst>
          </p:cNvPr>
          <p:cNvSpPr txBox="1"/>
          <p:nvPr/>
        </p:nvSpPr>
        <p:spPr>
          <a:xfrm>
            <a:off x="714614" y="4601669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CAMARÃO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27F498-8063-4CE2-97E9-4CDDFE844ACA}"/>
              </a:ext>
            </a:extLst>
          </p:cNvPr>
          <p:cNvSpPr txBox="1"/>
          <p:nvPr/>
        </p:nvSpPr>
        <p:spPr>
          <a:xfrm>
            <a:off x="4342126" y="4601671"/>
            <a:ext cx="1800000" cy="830997"/>
          </a:xfrm>
          <a:prstGeom prst="rect">
            <a:avLst/>
          </a:prstGeom>
          <a:solidFill>
            <a:schemeClr val="bg1">
              <a:lumMod val="5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OSTRA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D13E2F9-7F17-4A75-A8E5-0C637DFD56B6}"/>
              </a:ext>
            </a:extLst>
          </p:cNvPr>
          <p:cNvSpPr txBox="1"/>
          <p:nvPr/>
        </p:nvSpPr>
        <p:spPr>
          <a:xfrm>
            <a:off x="721896" y="8225106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PEIXE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5F2B89-8762-4DAD-A68A-59DB916BBED2}"/>
              </a:ext>
            </a:extLst>
          </p:cNvPr>
          <p:cNvSpPr txBox="1"/>
          <p:nvPr/>
        </p:nvSpPr>
        <p:spPr>
          <a:xfrm>
            <a:off x="4328081" y="8209353"/>
            <a:ext cx="1800000" cy="1015663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PEIXE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ORNAMENTAL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6332EDD-9DDC-4AAB-923E-A08DAC0C07BD}"/>
              </a:ext>
            </a:extLst>
          </p:cNvPr>
          <p:cNvSpPr txBox="1"/>
          <p:nvPr/>
        </p:nvSpPr>
        <p:spPr>
          <a:xfrm>
            <a:off x="1143000" y="301350"/>
            <a:ext cx="457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CADEIA PRODUTIVA DA AQUICULTURA</a:t>
            </a:r>
          </a:p>
        </p:txBody>
      </p:sp>
    </p:spTree>
    <p:extLst>
      <p:ext uri="{BB962C8B-B14F-4D97-AF65-F5344CB8AC3E}">
        <p14:creationId xmlns:p14="http://schemas.microsoft.com/office/powerpoint/2010/main" val="18245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"/>
    </mc:Choice>
    <mc:Fallback xmlns="">
      <p:transition spd="slow" advTm="10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1F5B53B3-AF96-4706-8C33-EFF5881DA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545381" y="2882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OSTRA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OSTRA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OSTRA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0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0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CESSÃO DO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8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24649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vem apoiando a ostreicultura no estado com ações de capacitação técnica dos produtores, assistência técnica nas áreas produtivas, constituição e organização de associações, apoio na aquisição de insumos (sementes) e acesso a mercados em feiras gastronômicas e através de soluções de marketing.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OSTRAS?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16982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cultivo de ostra é uma atividade aquícola, que se destaca como um negócio de baixo custo de investimento e de operação e possui as condições ideais para o seu desenvolvimento em comunidades de pescadores artesanais. Além do seu potencial para a geração de renda à muitas famílias, a atividade contribui para a conservação ambiental dos estuários e dos estoques naturais de ostras no meio ambiente.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região Nordeste do país possui condições ambientais altamente favoráveis para a implantação da ostreicultura, e por isso o SEBRAE é uma das principais instituições de apoio à atividade.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2986572"/>
            <a:ext cx="6120000" cy="145347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ostreicultura desde de 2014, por meio de projetos, estudos e estabelecendo parcerias com entidades públicas (prefeituras municipais, IDIARN, IDEMA), associações de ostreicultores (RN e PA) e laboratórios.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Atualmente são assistidos 62 produtores, inseridos em 3 associações: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Aoca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(Canguaretama),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Aproostras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Tibau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Sul) e Ostras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Guaraíras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Georgino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Avelino), cuja áreas aquícola estão devidamente legalizadas (IDEMA) e com capacidade para produzir mais de 700 mil ostras ao ano.</a:t>
            </a:r>
          </a:p>
        </p:txBody>
      </p:sp>
    </p:spTree>
    <p:extLst>
      <p:ext uri="{BB962C8B-B14F-4D97-AF65-F5344CB8AC3E}">
        <p14:creationId xmlns:p14="http://schemas.microsoft.com/office/powerpoint/2010/main" val="4439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0"/>
    </mc:Choice>
    <mc:Fallback xmlns="">
      <p:transition spd="slow" advTm="73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1F5B53B3-AF96-4706-8C33-EFF5881DA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545381" y="2882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OSTRA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OSTRA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OSTRA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0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0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CESSÃO DO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8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24649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vem apoiando a ostreicultura no estado com ações de capacitação técnica dos produtores, assistência técnica nas áreas produtivas, constituição e organização de associações, apoio na aquisição de insumos (sementes) e acesso a mercados em feiras gastronômicas e através de soluções de marketing.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OSTRAS?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16982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cultivo de ostra é uma atividade aquícola, que se destaca como um negócio de baixo custo de investimento e de operação e possui as condições ideais para o seu desenvolvimento em comunidades de pescadores artesanais. Além do seu potencial para a geração de renda à muitas famílias, a atividade contribui para a conservação ambiental dos estuários e dos estoques naturais de ostras no meio ambiente.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região Nordeste do país possui condições ambientais altamente favoráveis para a implantação da ostreicultura, e por isso o SEBRAE é uma das principais instituições de apoio à atividade.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2986572"/>
            <a:ext cx="6120000" cy="145347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ostreicultura desde de 2014, por meio de projetos, estudos e estabelecendo parcerias com entidades públicas (prefeituras municipais, IDIARN, IDEMA), associações de ostreicultores (RN e PA) e laboratórios.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Atualmente são assistidos 62 produtores, inseridos em 3 associações: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Aoca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(Canguaretama),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Aproostras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Tibau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Sul) e Ostras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Guaraíras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Georgino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Avelino), cuja áreas aquícola estão devidamente legalizadas (IDEMA) e com capacidade para produzir mais de 700 mil ostras ao ano.</a:t>
            </a:r>
          </a:p>
        </p:txBody>
      </p:sp>
    </p:spTree>
    <p:extLst>
      <p:ext uri="{BB962C8B-B14F-4D97-AF65-F5344CB8AC3E}">
        <p14:creationId xmlns:p14="http://schemas.microsoft.com/office/powerpoint/2010/main" val="4381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"/>
    </mc:Choice>
    <mc:Fallback xmlns="">
      <p:transition spd="slow" advTm="10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19E1F71-195A-4B9F-9709-5309C8955E80}"/>
              </a:ext>
            </a:extLst>
          </p:cNvPr>
          <p:cNvSpPr txBox="1"/>
          <p:nvPr/>
        </p:nvSpPr>
        <p:spPr>
          <a:xfrm>
            <a:off x="180153" y="5681996"/>
            <a:ext cx="1440000" cy="7200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Qual a sua experiência com a atividade de ostreicultura?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3F41807-B6EA-4202-86DE-A3E437E0B1BC}"/>
              </a:ext>
            </a:extLst>
          </p:cNvPr>
          <p:cNvSpPr txBox="1"/>
          <p:nvPr/>
        </p:nvSpPr>
        <p:spPr>
          <a:xfrm>
            <a:off x="1840948" y="5681367"/>
            <a:ext cx="1440000" cy="7200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Já possui um plano de negócio na criação de ostra?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B5DB1C8-3FBB-4B32-90F7-1017DAD1BD39}"/>
              </a:ext>
            </a:extLst>
          </p:cNvPr>
          <p:cNvSpPr txBox="1"/>
          <p:nvPr/>
        </p:nvSpPr>
        <p:spPr>
          <a:xfrm>
            <a:off x="3561477" y="5675600"/>
            <a:ext cx="1440000" cy="7200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Já possui alguma área para iniciar a atividade?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5683CB5-0C39-4FE5-A61C-7C04EE26DC96}"/>
              </a:ext>
            </a:extLst>
          </p:cNvPr>
          <p:cNvSpPr txBox="1"/>
          <p:nvPr/>
        </p:nvSpPr>
        <p:spPr>
          <a:xfrm>
            <a:off x="5224353" y="5673985"/>
            <a:ext cx="1440000" cy="7200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Pretende buscar algum financiamento para a implantação da ostreicultura?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03152E8-1359-4B73-88FE-FAFE0DD14F61}"/>
              </a:ext>
            </a:extLst>
          </p:cNvPr>
          <p:cNvSpPr txBox="1"/>
          <p:nvPr/>
        </p:nvSpPr>
        <p:spPr>
          <a:xfrm>
            <a:off x="574765" y="4737556"/>
            <a:ext cx="5759359" cy="430887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Antes de chamar um de nossos consultores, gostaria que você nos ajudasse a entender melhor suas necessidades...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437A670-EA87-4AE5-8EF6-32C89BC748E0}"/>
              </a:ext>
            </a:extLst>
          </p:cNvPr>
          <p:cNvSpPr txBox="1"/>
          <p:nvPr/>
        </p:nvSpPr>
        <p:spPr>
          <a:xfrm>
            <a:off x="178572" y="6462840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6E56E9B-017A-4D15-9D11-485DF2A42E68}"/>
              </a:ext>
            </a:extLst>
          </p:cNvPr>
          <p:cNvSpPr txBox="1"/>
          <p:nvPr/>
        </p:nvSpPr>
        <p:spPr>
          <a:xfrm>
            <a:off x="933800" y="6463401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6179C84-BF47-41B9-BF34-2853959BF6B9}"/>
              </a:ext>
            </a:extLst>
          </p:cNvPr>
          <p:cNvSpPr txBox="1"/>
          <p:nvPr/>
        </p:nvSpPr>
        <p:spPr>
          <a:xfrm>
            <a:off x="2716336" y="1114672"/>
            <a:ext cx="28800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QUERO INICIAR UMA PRODUÇÃO DE OSTRA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1DC2CBF0-7CED-4091-A918-3EB1E92BA405}"/>
              </a:ext>
            </a:extLst>
          </p:cNvPr>
          <p:cNvSpPr txBox="1"/>
          <p:nvPr/>
        </p:nvSpPr>
        <p:spPr>
          <a:xfrm>
            <a:off x="2438400" y="2406530"/>
            <a:ext cx="3867150" cy="646331"/>
          </a:xfrm>
          <a:prstGeom prst="rect">
            <a:avLst/>
          </a:prstGeom>
          <a:solidFill>
            <a:schemeClr val="accent4">
              <a:lumMod val="5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</a:rPr>
              <a:t>Se você quer iniciar uma produção de ostra, 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</a:rPr>
              <a:t>o Sebrae te ajuda!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ED42B27D-9B89-4144-88CF-87DD9AF19C60}"/>
              </a:ext>
            </a:extLst>
          </p:cNvPr>
          <p:cNvSpPr/>
          <p:nvPr/>
        </p:nvSpPr>
        <p:spPr>
          <a:xfrm>
            <a:off x="548640" y="3365730"/>
            <a:ext cx="5756910" cy="854080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Funciona assim: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dos nossos consultores entrará em contato (online/presencial?) com você e fará um diagnóstico com suas demandas. Após isso, as empresas especializadas nessa área farão uma proposta de consultoria e o Sebrae pode subsidiar até 70% desse valor pra você. Vamos lá?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61D4D618-4033-454B-956E-A40A9430B8A6}"/>
              </a:ext>
            </a:extLst>
          </p:cNvPr>
          <p:cNvSpPr txBox="1"/>
          <p:nvPr/>
        </p:nvSpPr>
        <p:spPr>
          <a:xfrm>
            <a:off x="1837555" y="6467194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7AF62333-6C37-46FA-89D3-F8279577E944}"/>
              </a:ext>
            </a:extLst>
          </p:cNvPr>
          <p:cNvSpPr txBox="1"/>
          <p:nvPr/>
        </p:nvSpPr>
        <p:spPr>
          <a:xfrm>
            <a:off x="2592783" y="6467755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2E2631D6-E759-422A-8CBC-9C1A012FF792}"/>
              </a:ext>
            </a:extLst>
          </p:cNvPr>
          <p:cNvSpPr txBox="1"/>
          <p:nvPr/>
        </p:nvSpPr>
        <p:spPr>
          <a:xfrm>
            <a:off x="3561852" y="6467194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1CBD5E33-A2D1-484B-AB51-1D4A7180B216}"/>
              </a:ext>
            </a:extLst>
          </p:cNvPr>
          <p:cNvSpPr txBox="1"/>
          <p:nvPr/>
        </p:nvSpPr>
        <p:spPr>
          <a:xfrm>
            <a:off x="4317080" y="6467755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2CA79DE3-A847-4619-AD49-8252206678A4}"/>
              </a:ext>
            </a:extLst>
          </p:cNvPr>
          <p:cNvSpPr txBox="1"/>
          <p:nvPr/>
        </p:nvSpPr>
        <p:spPr>
          <a:xfrm>
            <a:off x="5225188" y="6467195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C785486A-6A42-4797-9E13-C57E811F9FD0}"/>
              </a:ext>
            </a:extLst>
          </p:cNvPr>
          <p:cNvSpPr txBox="1"/>
          <p:nvPr/>
        </p:nvSpPr>
        <p:spPr>
          <a:xfrm>
            <a:off x="5980416" y="6467756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454A143A-2E6C-49CF-89EF-60E8F7913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545381" y="2882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0913FAB3-18B4-4DFE-A0B5-CA061AC96D59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OSTRA</a:t>
            </a:r>
          </a:p>
        </p:txBody>
      </p:sp>
    </p:spTree>
    <p:extLst>
      <p:ext uri="{BB962C8B-B14F-4D97-AF65-F5344CB8AC3E}">
        <p14:creationId xmlns:p14="http://schemas.microsoft.com/office/powerpoint/2010/main" val="11295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1"/>
    </mc:Choice>
    <mc:Fallback xmlns="">
      <p:transition spd="slow" advTm="557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1F5B53B3-AF96-4706-8C33-EFF5881DA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545381" y="2882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OSTRA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OSTRA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OSTRA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0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0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CESSÃO DO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8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24649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vem apoiando a ostreicultura no estado com ações de capacitação técnica dos produtores, assistência técnica nas áreas produtivas, constituição e organização de associações, apoio na aquisição de insumos (sementes) e acesso a mercados em feiras gastronômicas e através de soluções de marketing.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OSTRAS?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16982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cultivo de ostra é uma atividade aquícola, que se destaca como um negócio de baixo custo de investimento e de operação e possui as condições ideais para o seu desenvolvimento em comunidades de pescadores artesanais. Além do seu potencial para a geração de renda à muitas famílias, a atividade contribui para a conservação ambiental dos estuários e dos estoques naturais de ostras no meio ambiente.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região Nordeste do país possui condições ambientais altamente favoráveis para a implantação da ostreicultura, e por isso o SEBRAE é uma das principais instituições de apoio à atividade.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2986572"/>
            <a:ext cx="6120000" cy="145347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ostreicultura desde de 2014, por meio de projetos, estudos e estabelecendo parcerias com entidades públicas (prefeituras municipais, IDIARN, IDEMA), associações de ostreicultores (RN e PA) e laboratórios.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Atualmente são assistidos 62 produtores, inseridos em 3 associações: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Aoca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(Canguaretama),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Aproostras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Tibau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Sul) e Ostras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Guaraíras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Georgino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Avelino), cuja áreas aquícola estão devidamente legalizadas (IDEMA) e com capacidade para produzir mais de 700 mil ostras ao ano.</a:t>
            </a:r>
          </a:p>
        </p:txBody>
      </p:sp>
    </p:spTree>
    <p:extLst>
      <p:ext uri="{BB962C8B-B14F-4D97-AF65-F5344CB8AC3E}">
        <p14:creationId xmlns:p14="http://schemas.microsoft.com/office/powerpoint/2010/main" val="6383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"/>
    </mc:Choice>
    <mc:Fallback xmlns="">
      <p:transition spd="slow" advTm="136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1F5B53B3-AF96-4706-8C33-EFF5881DA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545381" y="2882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OSTRA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OSTRA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OSTRA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0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0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CESSÃO DO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8"/>
            <a:ext cx="1480261" cy="939600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24649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vem apoiando a ostreicultura no estado com ações de capacitação técnica dos produtores, assistência técnica nas áreas produtivas, constituição e organização de associações, apoio na aquisição de insumos (sementes) e acesso a mercados em feiras gastronômicas e através de soluções de marketing.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OSTRAS?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16982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cultivo de ostra é uma atividade aquícola, que se destaca como um negócio de baixo custo de investimento e de operação e possui as condições ideais para o seu desenvolvimento em comunidades de pescadores artesanais. Além do seu potencial para a geração de renda à muitas famílias, a atividade contribui para a conservação ambiental dos estuários e dos estoques naturais de ostras no meio ambiente.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região Nordeste do país possui condições ambientais altamente favoráveis para a implantação da ostreicultura, e por isso o SEBRAE é uma das principais instituições de apoio à atividade.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2986572"/>
            <a:ext cx="6120000" cy="1453475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ostreicultura desde de 2014, por meio de projetos, estudos e estabelecendo parcerias com entidades públicas (prefeituras municipais, IDIARN, IDEMA), associações de ostreicultores (RN e PA) e laboratórios.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Atualmente são assistidos 62 produtores, inseridos em 3 associações: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Aoca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(Canguaretama),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Aproostras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Tibau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Sul) e Ostras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Guaraíras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Georgino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Avelino), cuja áreas aquícola estão devidamente legalizadas (IDEMA) e com capacidade para produzir mais de 700 mil ostras ao ano.</a:t>
            </a:r>
          </a:p>
        </p:txBody>
      </p:sp>
    </p:spTree>
    <p:extLst>
      <p:ext uri="{BB962C8B-B14F-4D97-AF65-F5344CB8AC3E}">
        <p14:creationId xmlns:p14="http://schemas.microsoft.com/office/powerpoint/2010/main" val="23617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"/>
    </mc:Choice>
    <mc:Fallback xmlns="">
      <p:transition spd="slow" advTm="115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E1F629EA-413F-4101-AFBD-D7D896007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6" y="6432697"/>
            <a:ext cx="2160000" cy="108408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6CEFD5A-956B-41E3-9EB3-6A7BCFDD6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44" y="6400799"/>
            <a:ext cx="2160000" cy="112007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7C1A7B4E-87CF-4A5B-9095-63A077B79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90" y="4263656"/>
            <a:ext cx="2160000" cy="111136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A9BEDD2-3016-4AD2-BDD6-5C065FABA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9" y="4242390"/>
            <a:ext cx="2160000" cy="11242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718BBFD-0876-4625-9A21-F0F37304B28F}"/>
              </a:ext>
            </a:extLst>
          </p:cNvPr>
          <p:cNvSpPr txBox="1"/>
          <p:nvPr/>
        </p:nvSpPr>
        <p:spPr>
          <a:xfrm>
            <a:off x="2729596" y="1098455"/>
            <a:ext cx="287376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CONHEÇA OS TEMAS QUE O SEBRAE TEM A OFERECER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C435CFF-05CA-48ED-992E-DFAE716CBABF}"/>
              </a:ext>
            </a:extLst>
          </p:cNvPr>
          <p:cNvSpPr txBox="1"/>
          <p:nvPr/>
        </p:nvSpPr>
        <p:spPr>
          <a:xfrm>
            <a:off x="3585011" y="3319425"/>
            <a:ext cx="1440000" cy="360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MERCADO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5F94B9-DC5D-4EDD-9C22-06229F9FC789}"/>
              </a:ext>
            </a:extLst>
          </p:cNvPr>
          <p:cNvSpPr txBox="1"/>
          <p:nvPr/>
        </p:nvSpPr>
        <p:spPr>
          <a:xfrm>
            <a:off x="199716" y="3315222"/>
            <a:ext cx="1440000" cy="360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COMERCIALIZAÇÃO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BDC4513-E726-45E5-9DA3-36C78CBDD8D1}"/>
              </a:ext>
            </a:extLst>
          </p:cNvPr>
          <p:cNvSpPr txBox="1"/>
          <p:nvPr/>
        </p:nvSpPr>
        <p:spPr>
          <a:xfrm>
            <a:off x="5241653" y="3319425"/>
            <a:ext cx="1440000" cy="360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PRODUÇÃO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C696E50-7190-4CA2-A2F0-BA7AC4042F7E}"/>
              </a:ext>
            </a:extLst>
          </p:cNvPr>
          <p:cNvSpPr txBox="1"/>
          <p:nvPr/>
        </p:nvSpPr>
        <p:spPr>
          <a:xfrm>
            <a:off x="1882671" y="3319425"/>
            <a:ext cx="1440000" cy="360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LEGISLAÇÃO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5FE8A2A4-5A27-4480-B4CA-2E6193F2A236}"/>
              </a:ext>
            </a:extLst>
          </p:cNvPr>
          <p:cNvSpPr txBox="1"/>
          <p:nvPr/>
        </p:nvSpPr>
        <p:spPr>
          <a:xfrm>
            <a:off x="552449" y="5365110"/>
            <a:ext cx="2160000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7D436A4F-687F-49C8-A98F-E3909B0F3498}"/>
              </a:ext>
            </a:extLst>
          </p:cNvPr>
          <p:cNvSpPr txBox="1"/>
          <p:nvPr/>
        </p:nvSpPr>
        <p:spPr>
          <a:xfrm>
            <a:off x="551378" y="5609825"/>
            <a:ext cx="216000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EE7EF009-56D1-4075-9FDC-FB93A701FFEC}"/>
              </a:ext>
            </a:extLst>
          </p:cNvPr>
          <p:cNvSpPr txBox="1"/>
          <p:nvPr/>
        </p:nvSpPr>
        <p:spPr>
          <a:xfrm>
            <a:off x="4149797" y="5379287"/>
            <a:ext cx="2160000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56268A9A-BAA0-4E80-A40E-2CBAC4DB466F}"/>
              </a:ext>
            </a:extLst>
          </p:cNvPr>
          <p:cNvSpPr txBox="1"/>
          <p:nvPr/>
        </p:nvSpPr>
        <p:spPr>
          <a:xfrm>
            <a:off x="4148726" y="5624002"/>
            <a:ext cx="216000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620C812E-C060-44FD-BD08-8515225C09EB}"/>
              </a:ext>
            </a:extLst>
          </p:cNvPr>
          <p:cNvSpPr txBox="1"/>
          <p:nvPr/>
        </p:nvSpPr>
        <p:spPr>
          <a:xfrm>
            <a:off x="555993" y="7516431"/>
            <a:ext cx="2160000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9EFFDED5-CE3C-4684-AD25-AF68E245C5F3}"/>
              </a:ext>
            </a:extLst>
          </p:cNvPr>
          <p:cNvSpPr txBox="1"/>
          <p:nvPr/>
        </p:nvSpPr>
        <p:spPr>
          <a:xfrm>
            <a:off x="554922" y="7761146"/>
            <a:ext cx="216000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AB8D145B-761B-4513-B4AE-295B884B6021}"/>
              </a:ext>
            </a:extLst>
          </p:cNvPr>
          <p:cNvSpPr txBox="1"/>
          <p:nvPr/>
        </p:nvSpPr>
        <p:spPr>
          <a:xfrm>
            <a:off x="4153341" y="7519975"/>
            <a:ext cx="2160000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234CE5CF-DF95-4BA0-8FDF-6146283D52F5}"/>
              </a:ext>
            </a:extLst>
          </p:cNvPr>
          <p:cNvSpPr txBox="1"/>
          <p:nvPr/>
        </p:nvSpPr>
        <p:spPr>
          <a:xfrm>
            <a:off x="4152270" y="7764690"/>
            <a:ext cx="216000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677DBB5F-0852-4862-B1B6-29BABD6CED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545381" y="2882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75941E96-3264-4760-820A-9D9B1CD0DBE3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OSTRA</a:t>
            </a:r>
          </a:p>
        </p:txBody>
      </p:sp>
    </p:spTree>
    <p:extLst>
      <p:ext uri="{BB962C8B-B14F-4D97-AF65-F5344CB8AC3E}">
        <p14:creationId xmlns:p14="http://schemas.microsoft.com/office/powerpoint/2010/main" val="38546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1"/>
    </mc:Choice>
    <mc:Fallback xmlns="">
      <p:transition spd="slow" advTm="48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F51C84-0DC9-4BC5-86DB-74DF36798AB7}"/>
              </a:ext>
            </a:extLst>
          </p:cNvPr>
          <p:cNvSpPr txBox="1"/>
          <p:nvPr/>
        </p:nvSpPr>
        <p:spPr>
          <a:xfrm>
            <a:off x="1924050" y="1376978"/>
            <a:ext cx="30252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CONHEÇA NOSSAS ÁREAS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F7FCB40-91B8-4DB5-868A-A7DD277C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4355381" y="28028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0D4D85-5680-4BAE-B7BD-0A5CB24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717110" y="642275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F39BD92-27AF-4A37-A6B7-71C093194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1482" y="2804757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E41E001-3EBB-479A-91BB-C53BC9DDA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4328616" y="642061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F6C867-D7D8-4BC4-96C4-7BCAE60EC21A}"/>
              </a:ext>
            </a:extLst>
          </p:cNvPr>
          <p:cNvSpPr txBox="1"/>
          <p:nvPr/>
        </p:nvSpPr>
        <p:spPr>
          <a:xfrm>
            <a:off x="714614" y="4601669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CAMARÃO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27F498-8063-4CE2-97E9-4CDDFE844ACA}"/>
              </a:ext>
            </a:extLst>
          </p:cNvPr>
          <p:cNvSpPr txBox="1"/>
          <p:nvPr/>
        </p:nvSpPr>
        <p:spPr>
          <a:xfrm>
            <a:off x="4342126" y="4601671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OSTRA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D13E2F9-7F17-4A75-A8E5-0C637DFD56B6}"/>
              </a:ext>
            </a:extLst>
          </p:cNvPr>
          <p:cNvSpPr txBox="1"/>
          <p:nvPr/>
        </p:nvSpPr>
        <p:spPr>
          <a:xfrm>
            <a:off x="721896" y="8225106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PEIXE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5F2B89-8762-4DAD-A68A-59DB916BBED2}"/>
              </a:ext>
            </a:extLst>
          </p:cNvPr>
          <p:cNvSpPr txBox="1"/>
          <p:nvPr/>
        </p:nvSpPr>
        <p:spPr>
          <a:xfrm>
            <a:off x="4328081" y="8209353"/>
            <a:ext cx="1800000" cy="1015663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PEIXE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ORNAMENTAL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6332EDD-9DDC-4AAB-923E-A08DAC0C07BD}"/>
              </a:ext>
            </a:extLst>
          </p:cNvPr>
          <p:cNvSpPr txBox="1"/>
          <p:nvPr/>
        </p:nvSpPr>
        <p:spPr>
          <a:xfrm>
            <a:off x="1143000" y="301350"/>
            <a:ext cx="457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CADEIA PRODUTIVA DA AQUICULTURA</a:t>
            </a:r>
          </a:p>
        </p:txBody>
      </p:sp>
    </p:spTree>
    <p:extLst>
      <p:ext uri="{BB962C8B-B14F-4D97-AF65-F5344CB8AC3E}">
        <p14:creationId xmlns:p14="http://schemas.microsoft.com/office/powerpoint/2010/main" val="20892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"/>
    </mc:Choice>
    <mc:Fallback xmlns="">
      <p:transition spd="slow" advTm="103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F51C84-0DC9-4BC5-86DB-74DF36798AB7}"/>
              </a:ext>
            </a:extLst>
          </p:cNvPr>
          <p:cNvSpPr txBox="1"/>
          <p:nvPr/>
        </p:nvSpPr>
        <p:spPr>
          <a:xfrm>
            <a:off x="1924050" y="1376978"/>
            <a:ext cx="30252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CONHEÇA NOSSAS ÁREAS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F7FCB40-91B8-4DB5-868A-A7DD277C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4355381" y="28028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0D4D85-5680-4BAE-B7BD-0A5CB24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717110" y="6422756"/>
            <a:ext cx="1800000" cy="18000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F39BD92-27AF-4A37-A6B7-71C093194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1482" y="2804757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E41E001-3EBB-479A-91BB-C53BC9DDA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4328616" y="642061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F6C867-D7D8-4BC4-96C4-7BCAE60EC21A}"/>
              </a:ext>
            </a:extLst>
          </p:cNvPr>
          <p:cNvSpPr txBox="1"/>
          <p:nvPr/>
        </p:nvSpPr>
        <p:spPr>
          <a:xfrm>
            <a:off x="714614" y="4601669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CAMARÃO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27F498-8063-4CE2-97E9-4CDDFE844ACA}"/>
              </a:ext>
            </a:extLst>
          </p:cNvPr>
          <p:cNvSpPr txBox="1"/>
          <p:nvPr/>
        </p:nvSpPr>
        <p:spPr>
          <a:xfrm>
            <a:off x="4342126" y="4601671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OSTRA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D13E2F9-7F17-4A75-A8E5-0C637DFD56B6}"/>
              </a:ext>
            </a:extLst>
          </p:cNvPr>
          <p:cNvSpPr txBox="1"/>
          <p:nvPr/>
        </p:nvSpPr>
        <p:spPr>
          <a:xfrm>
            <a:off x="721896" y="8225106"/>
            <a:ext cx="1800000" cy="830997"/>
          </a:xfrm>
          <a:prstGeom prst="rect">
            <a:avLst/>
          </a:prstGeom>
          <a:solidFill>
            <a:schemeClr val="bg1">
              <a:lumMod val="50000"/>
              <a:alpha val="30196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PEIXE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5F2B89-8762-4DAD-A68A-59DB916BBED2}"/>
              </a:ext>
            </a:extLst>
          </p:cNvPr>
          <p:cNvSpPr txBox="1"/>
          <p:nvPr/>
        </p:nvSpPr>
        <p:spPr>
          <a:xfrm>
            <a:off x="4328081" y="8209353"/>
            <a:ext cx="1800000" cy="1015663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PEIXE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ORNAMENTAL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6332EDD-9DDC-4AAB-923E-A08DAC0C07BD}"/>
              </a:ext>
            </a:extLst>
          </p:cNvPr>
          <p:cNvSpPr txBox="1"/>
          <p:nvPr/>
        </p:nvSpPr>
        <p:spPr>
          <a:xfrm>
            <a:off x="1143000" y="301350"/>
            <a:ext cx="457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CADEIA PRODUTIVA DA AQUICULTURA</a:t>
            </a:r>
          </a:p>
        </p:txBody>
      </p:sp>
    </p:spTree>
    <p:extLst>
      <p:ext uri="{BB962C8B-B14F-4D97-AF65-F5344CB8AC3E}">
        <p14:creationId xmlns:p14="http://schemas.microsoft.com/office/powerpoint/2010/main" val="41453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"/>
    </mc:Choice>
    <mc:Fallback xmlns="">
      <p:transition spd="slow" advTm="137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4A1E3A1-A955-40CC-8962-2A1D9D415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546989" y="29840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PEIXE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PEIXE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0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0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CESSÃO DO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7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ORIENTAÇÕES SOBRE ASSOCIATIVISMO E OU COOPERATIVISMO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24649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piscicultura de corte com ações para a regularização dos produtores, organização e manejo da produção e comercialização, sobretudo, buscando novos canais de comercialização da produção.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PEIXES?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862322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projeto de criação do peixe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no Rio Grande do Norte, surgiu em fevereiro de 2017 com uma proposta de um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ex-carcinicultor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sabendo do nosso potencial geográfico, qualidade das águas e nossa mão de obra especializada na atividade, com isso surgiu o desejo de um grupo de piscicultores solicitar uma autorização para criar 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junto ao Governo do Estado. Dentre as vantagens na produção do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estão: a espécie possui um grande mercado no Brasil, em 2013 o Brasil já importava mais de 54 mil toneladas de filé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em 2015 e 2016 o Brasil importou uma média de 42 mil toneladas, nos primeiros três meses de 2017 o Brasil importou 16 mil toneladas de filé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produtividade de 50 a 60 toneladas/hectare com 4 a 5 peixes/m³, ciclos de menos de seis meses com peixes de 1,2Kg (usando berçários).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3660344"/>
            <a:ext cx="6120000" cy="991810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atividade de produzir e comercializar a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tilápia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quando tecnicamente bem orientada é muito rentável , principalmente quando grupos de produtores se unem para superar desafios e constituem associação ou cooperativa para organizar a produção, assistência técnica e comercialização, além do aumento do poder de barganha em compras de ração, utensílios e conquistar novos canais de comercialização.</a:t>
            </a:r>
          </a:p>
        </p:txBody>
      </p:sp>
    </p:spTree>
    <p:extLst>
      <p:ext uri="{BB962C8B-B14F-4D97-AF65-F5344CB8AC3E}">
        <p14:creationId xmlns:p14="http://schemas.microsoft.com/office/powerpoint/2010/main" val="11720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1"/>
    </mc:Choice>
    <mc:Fallback xmlns="">
      <p:transition spd="slow" advTm="74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F51C84-0DC9-4BC5-86DB-74DF36798AB7}"/>
              </a:ext>
            </a:extLst>
          </p:cNvPr>
          <p:cNvSpPr txBox="1"/>
          <p:nvPr/>
        </p:nvSpPr>
        <p:spPr>
          <a:xfrm>
            <a:off x="1924050" y="1376978"/>
            <a:ext cx="30252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CONHEÇA NOSSAS ÁREAS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F7FCB40-91B8-4DB5-868A-A7DD277C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4355381" y="28028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0D4D85-5680-4BAE-B7BD-0A5CB24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717110" y="642275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F39BD92-27AF-4A37-A6B7-71C093194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1482" y="2804757"/>
            <a:ext cx="1800000" cy="18000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E41E001-3EBB-479A-91BB-C53BC9DDA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4328616" y="642061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F6C867-D7D8-4BC4-96C4-7BCAE60EC21A}"/>
              </a:ext>
            </a:extLst>
          </p:cNvPr>
          <p:cNvSpPr txBox="1"/>
          <p:nvPr/>
        </p:nvSpPr>
        <p:spPr>
          <a:xfrm>
            <a:off x="726646" y="4601669"/>
            <a:ext cx="1800000" cy="830997"/>
          </a:xfrm>
          <a:prstGeom prst="rect">
            <a:avLst/>
          </a:prstGeom>
          <a:solidFill>
            <a:schemeClr val="tx1">
              <a:alpha val="30196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CAMARÃO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27F498-8063-4CE2-97E9-4CDDFE844ACA}"/>
              </a:ext>
            </a:extLst>
          </p:cNvPr>
          <p:cNvSpPr txBox="1"/>
          <p:nvPr/>
        </p:nvSpPr>
        <p:spPr>
          <a:xfrm>
            <a:off x="4342126" y="4601671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OSTRA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D13E2F9-7F17-4A75-A8E5-0C637DFD56B6}"/>
              </a:ext>
            </a:extLst>
          </p:cNvPr>
          <p:cNvSpPr txBox="1"/>
          <p:nvPr/>
        </p:nvSpPr>
        <p:spPr>
          <a:xfrm>
            <a:off x="721896" y="8225106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PEIXE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5F2B89-8762-4DAD-A68A-59DB916BBED2}"/>
              </a:ext>
            </a:extLst>
          </p:cNvPr>
          <p:cNvSpPr txBox="1"/>
          <p:nvPr/>
        </p:nvSpPr>
        <p:spPr>
          <a:xfrm>
            <a:off x="4328081" y="8209353"/>
            <a:ext cx="1800000" cy="1015663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PEIXE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ORNAMENTAL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6332EDD-9DDC-4AAB-923E-A08DAC0C07BD}"/>
              </a:ext>
            </a:extLst>
          </p:cNvPr>
          <p:cNvSpPr txBox="1"/>
          <p:nvPr/>
        </p:nvSpPr>
        <p:spPr>
          <a:xfrm>
            <a:off x="1143000" y="301350"/>
            <a:ext cx="457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CADEIA PRODUTIVA DA AQUICULTURA</a:t>
            </a:r>
          </a:p>
        </p:txBody>
      </p:sp>
    </p:spTree>
    <p:extLst>
      <p:ext uri="{BB962C8B-B14F-4D97-AF65-F5344CB8AC3E}">
        <p14:creationId xmlns:p14="http://schemas.microsoft.com/office/powerpoint/2010/main" val="4321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3"/>
    </mc:Choice>
    <mc:Fallback xmlns="">
      <p:transition spd="slow" advTm="137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4A1E3A1-A955-40CC-8962-2A1D9D415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546989" y="29840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PEIXE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PEIXE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0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0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CESSÃO DO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7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ORIENTAÇÕES SOBRE ASSOCIATIVISMO E OU COOPERATIVISMO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24649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piscicultura de corte com ações para a regularização dos produtores, organização e manejo da produção e comercialização, sobretudo, buscando novos canais de comercialização da produção.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PEIXES?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862322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projeto de criação do peixe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no Rio Grande do Norte, surgiu em fevereiro de 2017 com uma proposta de um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ex-carcinicultor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sabendo do nosso potencial geográfico, qualidade das águas e nossa mão de obra especializada na atividade, com isso surgiu o desejo de um grupo de piscicultores solicitar uma autorização para criar 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junto ao Governo do Estado. Dentre as vantagens na produção do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estão: a espécie possui um grande mercado no Brasil, em 2013 o Brasil já importava mais de 54 mil toneladas de filé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em 2015 e 2016 o Brasil importou uma média de 42 mil toneladas, nos primeiros três meses de 2017 o Brasil importou 16 mil toneladas de filé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produtividade de 50 a 60 toneladas/hectare com 4 a 5 peixes/m³, ciclos de menos de seis meses com peixes de 1,2Kg (usando berçários).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3660344"/>
            <a:ext cx="6120000" cy="991810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atividade de produzir e comercializar a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tilápia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quando tecnicamente bem orientada é muito rentável , principalmente quando grupos de produtores se unem para superar desafios e constituem associação ou cooperativa para organizar a produção, assistência técnica e comercialização, além do aumento do poder de barganha em compras de ração, utensílios e conquistar novos canais de comercialização.</a:t>
            </a:r>
          </a:p>
        </p:txBody>
      </p:sp>
    </p:spTree>
    <p:extLst>
      <p:ext uri="{BB962C8B-B14F-4D97-AF65-F5344CB8AC3E}">
        <p14:creationId xmlns:p14="http://schemas.microsoft.com/office/powerpoint/2010/main" val="1524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"/>
    </mc:Choice>
    <mc:Fallback xmlns="">
      <p:transition spd="slow" advTm="104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03152E8-1359-4B73-88FE-FAFE0DD14F61}"/>
              </a:ext>
            </a:extLst>
          </p:cNvPr>
          <p:cNvSpPr txBox="1"/>
          <p:nvPr/>
        </p:nvSpPr>
        <p:spPr>
          <a:xfrm>
            <a:off x="574765" y="4737556"/>
            <a:ext cx="5759359" cy="430887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Antes de chamar um de nossos consultores, gostaria que você nos ajudasse a entender melhor suas necessidades...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6179C84-BF47-41B9-BF34-2853959BF6B9}"/>
              </a:ext>
            </a:extLst>
          </p:cNvPr>
          <p:cNvSpPr txBox="1"/>
          <p:nvPr/>
        </p:nvSpPr>
        <p:spPr>
          <a:xfrm>
            <a:off x="2716336" y="1114672"/>
            <a:ext cx="2880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QUERO INICIAR UMA PRODUÇÃO DE PEIXE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1DC2CBF0-7CED-4091-A918-3EB1E92BA405}"/>
              </a:ext>
            </a:extLst>
          </p:cNvPr>
          <p:cNvSpPr txBox="1"/>
          <p:nvPr/>
        </p:nvSpPr>
        <p:spPr>
          <a:xfrm>
            <a:off x="2438400" y="2406530"/>
            <a:ext cx="3867150" cy="646331"/>
          </a:xfrm>
          <a:prstGeom prst="rect">
            <a:avLst/>
          </a:prstGeom>
          <a:solidFill>
            <a:schemeClr val="accent6">
              <a:lumMod val="5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</a:rPr>
              <a:t>Se você quer iniciar uma produção de Peixe, 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</a:rPr>
              <a:t>o Sebrae te ajuda!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ED42B27D-9B89-4144-88CF-87DD9AF19C60}"/>
              </a:ext>
            </a:extLst>
          </p:cNvPr>
          <p:cNvSpPr/>
          <p:nvPr/>
        </p:nvSpPr>
        <p:spPr>
          <a:xfrm>
            <a:off x="548640" y="3365730"/>
            <a:ext cx="5756910" cy="854080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Funciona assim: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dos nossos consultores entrará em contato (online/presencial?) com você e fará um diagnóstico com suas demandas. Após isso, as empresas especializadas nessa área farão uma proposta de consultoria e o Sebrae pode subsidiar até 70% desse valor pra você. Vamos lá?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1669C6E7-CE0D-46E3-A150-317AA4EC6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546989" y="29840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F0F55016-CE3F-4EA2-A127-BA7C93713BBF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45C8895A-7FDF-4156-B101-636E65D1FF58}"/>
              </a:ext>
            </a:extLst>
          </p:cNvPr>
          <p:cNvSpPr txBox="1"/>
          <p:nvPr/>
        </p:nvSpPr>
        <p:spPr>
          <a:xfrm>
            <a:off x="180153" y="5681996"/>
            <a:ext cx="1440000" cy="10260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Conhece alguma criação de peixe de cultivo?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D0234DA7-15F9-4A96-808F-8FE10374E15F}"/>
              </a:ext>
            </a:extLst>
          </p:cNvPr>
          <p:cNvSpPr txBox="1"/>
          <p:nvPr/>
        </p:nvSpPr>
        <p:spPr>
          <a:xfrm>
            <a:off x="1840948" y="5681367"/>
            <a:ext cx="1440000" cy="10260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Possui alguma propriedade para montar esse tipo de atividade?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341CF0B9-3E89-4628-AA36-1E8077C9FC5C}"/>
              </a:ext>
            </a:extLst>
          </p:cNvPr>
          <p:cNvSpPr txBox="1"/>
          <p:nvPr/>
        </p:nvSpPr>
        <p:spPr>
          <a:xfrm>
            <a:off x="3561477" y="5675600"/>
            <a:ext cx="1440000" cy="10260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Já cultivou alguma espécie de peixe?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FD827A1C-2981-4AA9-9677-FFD89F281C4C}"/>
              </a:ext>
            </a:extLst>
          </p:cNvPr>
          <p:cNvSpPr txBox="1"/>
          <p:nvPr/>
        </p:nvSpPr>
        <p:spPr>
          <a:xfrm>
            <a:off x="5224353" y="5673985"/>
            <a:ext cx="1440000" cy="10260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Vai utilizar linhas de créditos para implantação da atividade da piscicultura?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87BEEEB5-E14D-4175-93CB-FD1ECC95FDA6}"/>
              </a:ext>
            </a:extLst>
          </p:cNvPr>
          <p:cNvSpPr txBox="1"/>
          <p:nvPr/>
        </p:nvSpPr>
        <p:spPr>
          <a:xfrm>
            <a:off x="178572" y="6768111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D1A18613-578C-4180-9F04-34E5D328E706}"/>
              </a:ext>
            </a:extLst>
          </p:cNvPr>
          <p:cNvSpPr txBox="1"/>
          <p:nvPr/>
        </p:nvSpPr>
        <p:spPr>
          <a:xfrm>
            <a:off x="933800" y="6768672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508AEE7D-CE2C-4F7F-8BE4-3DCA80647FDB}"/>
              </a:ext>
            </a:extLst>
          </p:cNvPr>
          <p:cNvSpPr txBox="1"/>
          <p:nvPr/>
        </p:nvSpPr>
        <p:spPr>
          <a:xfrm>
            <a:off x="1837555" y="6772465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B587C8AE-804D-4701-9D48-E6903A6BE48F}"/>
              </a:ext>
            </a:extLst>
          </p:cNvPr>
          <p:cNvSpPr txBox="1"/>
          <p:nvPr/>
        </p:nvSpPr>
        <p:spPr>
          <a:xfrm>
            <a:off x="2592783" y="6773026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4C75CE1A-15BF-463A-B751-7F434E569F25}"/>
              </a:ext>
            </a:extLst>
          </p:cNvPr>
          <p:cNvSpPr txBox="1"/>
          <p:nvPr/>
        </p:nvSpPr>
        <p:spPr>
          <a:xfrm>
            <a:off x="3561852" y="6772465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267FB5D4-34FC-4F79-969F-0FE42E33B15D}"/>
              </a:ext>
            </a:extLst>
          </p:cNvPr>
          <p:cNvSpPr txBox="1"/>
          <p:nvPr/>
        </p:nvSpPr>
        <p:spPr>
          <a:xfrm>
            <a:off x="4317080" y="6773026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AF100266-2534-4687-B2EB-CCBAE23A122A}"/>
              </a:ext>
            </a:extLst>
          </p:cNvPr>
          <p:cNvSpPr txBox="1"/>
          <p:nvPr/>
        </p:nvSpPr>
        <p:spPr>
          <a:xfrm>
            <a:off x="5225188" y="6772466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A1090D0-2176-4DCD-90B6-7F0DDB1E4D79}"/>
              </a:ext>
            </a:extLst>
          </p:cNvPr>
          <p:cNvSpPr txBox="1"/>
          <p:nvPr/>
        </p:nvSpPr>
        <p:spPr>
          <a:xfrm>
            <a:off x="5980416" y="6773027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E20BE60B-DCCF-4D55-AE80-74B3A3D88BD2}"/>
              </a:ext>
            </a:extLst>
          </p:cNvPr>
          <p:cNvSpPr txBox="1"/>
          <p:nvPr/>
        </p:nvSpPr>
        <p:spPr>
          <a:xfrm>
            <a:off x="183697" y="7408022"/>
            <a:ext cx="1440000" cy="10260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Conhece alguma associação ou cooperativa que trabalha com peixe?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158A24DC-C7A6-4B99-9178-959F05D5C0A9}"/>
              </a:ext>
            </a:extLst>
          </p:cNvPr>
          <p:cNvSpPr txBox="1"/>
          <p:nvPr/>
        </p:nvSpPr>
        <p:spPr>
          <a:xfrm>
            <a:off x="1844492" y="7407393"/>
            <a:ext cx="1440000" cy="10260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Participa ou já participou de alguma associação ou cooperativa?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4B70623D-12E8-4A88-A8CB-0C10040E0FC4}"/>
              </a:ext>
            </a:extLst>
          </p:cNvPr>
          <p:cNvSpPr txBox="1"/>
          <p:nvPr/>
        </p:nvSpPr>
        <p:spPr>
          <a:xfrm>
            <a:off x="3565021" y="7401625"/>
            <a:ext cx="1440000" cy="10260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Conhece algum grupo interessado em organizar produtores e constituir uma associação ou cooperativa?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8E74CC0B-8DAC-44FA-AD46-0EAAC98D5813}"/>
              </a:ext>
            </a:extLst>
          </p:cNvPr>
          <p:cNvSpPr txBox="1"/>
          <p:nvPr/>
        </p:nvSpPr>
        <p:spPr>
          <a:xfrm>
            <a:off x="5227897" y="7400011"/>
            <a:ext cx="1440000" cy="10260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Vai procurar um banco para financiar o investimento para montar sua produção ou será capital próprio?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B46E1AD1-14D1-4AE5-8EA8-38DC7CC8516E}"/>
              </a:ext>
            </a:extLst>
          </p:cNvPr>
          <p:cNvSpPr txBox="1"/>
          <p:nvPr/>
        </p:nvSpPr>
        <p:spPr>
          <a:xfrm>
            <a:off x="182116" y="8494138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205619EB-43C6-4DF9-BD3E-CF8F1E3635A7}"/>
              </a:ext>
            </a:extLst>
          </p:cNvPr>
          <p:cNvSpPr txBox="1"/>
          <p:nvPr/>
        </p:nvSpPr>
        <p:spPr>
          <a:xfrm>
            <a:off x="937344" y="8494699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419CF2E2-1D5A-44F2-978F-032EA26D1A64}"/>
              </a:ext>
            </a:extLst>
          </p:cNvPr>
          <p:cNvSpPr txBox="1"/>
          <p:nvPr/>
        </p:nvSpPr>
        <p:spPr>
          <a:xfrm>
            <a:off x="1841099" y="8498492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6826CD73-A760-4968-AF4A-4DBF13A446F7}"/>
              </a:ext>
            </a:extLst>
          </p:cNvPr>
          <p:cNvSpPr txBox="1"/>
          <p:nvPr/>
        </p:nvSpPr>
        <p:spPr>
          <a:xfrm>
            <a:off x="2596327" y="8499053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CC5DB39A-4693-4DAC-8A2A-F6F9905BD2D0}"/>
              </a:ext>
            </a:extLst>
          </p:cNvPr>
          <p:cNvSpPr txBox="1"/>
          <p:nvPr/>
        </p:nvSpPr>
        <p:spPr>
          <a:xfrm>
            <a:off x="3565396" y="8486463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A3A8AB4F-EF16-44C0-89EB-1FA11F8A26E3}"/>
              </a:ext>
            </a:extLst>
          </p:cNvPr>
          <p:cNvSpPr txBox="1"/>
          <p:nvPr/>
        </p:nvSpPr>
        <p:spPr>
          <a:xfrm>
            <a:off x="4320624" y="8487021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5E763D61-851E-49C6-8918-662678CAE5D1}"/>
              </a:ext>
            </a:extLst>
          </p:cNvPr>
          <p:cNvSpPr txBox="1"/>
          <p:nvPr/>
        </p:nvSpPr>
        <p:spPr>
          <a:xfrm>
            <a:off x="5228732" y="8498493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09DDDA79-688B-4A89-8BCE-B6932539A8ED}"/>
              </a:ext>
            </a:extLst>
          </p:cNvPr>
          <p:cNvSpPr txBox="1"/>
          <p:nvPr/>
        </p:nvSpPr>
        <p:spPr>
          <a:xfrm>
            <a:off x="5983960" y="8499054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39865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8"/>
    </mc:Choice>
    <mc:Fallback xmlns="">
      <p:transition spd="slow" advTm="587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4A1E3A1-A955-40CC-8962-2A1D9D415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546989" y="29840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PEIXE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PEIXE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0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0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CESSÃO DO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7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ORIENTAÇÕES SOBRE ASSOCIATIVISMO E OU COOPERATIVISMO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24649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piscicultura de corte com ações para a regularização dos produtores, organização e manejo da produção e comercialização, sobretudo, buscando novos canais de comercialização da produção.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PEIXES?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862322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projeto de criação do peixe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no Rio Grande do Norte, surgiu em fevereiro de 2017 com uma proposta de um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ex-carcinicultor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sabendo do nosso potencial geográfico, qualidade das águas e nossa mão de obra especializada na atividade, com isso surgiu o desejo de um grupo de piscicultores solicitar uma autorização para criar 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junto ao Governo do Estado. Dentre as vantagens na produção do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estão: a espécie possui um grande mercado no Brasil, em 2013 o Brasil já importava mais de 54 mil toneladas de filé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em 2015 e 2016 o Brasil importou uma média de 42 mil toneladas, nos primeiros três meses de 2017 o Brasil importou 16 mil toneladas de filé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produtividade de 50 a 60 toneladas/hectare com 4 a 5 peixes/m³, ciclos de menos de seis meses com peixes de 1,2Kg (usando berçários).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3660344"/>
            <a:ext cx="6120000" cy="991810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atividade de produzir e comercializar a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tilápia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quando tecnicamente bem orientada é muito rentável , principalmente quando grupos de produtores se unem para superar desafios e constituem associação ou cooperativa para organizar a produção, assistência técnica e comercialização, além do aumento do poder de barganha em compras de ração, utensílios e conquistar novos canais de comercialização.</a:t>
            </a:r>
          </a:p>
        </p:txBody>
      </p:sp>
    </p:spTree>
    <p:extLst>
      <p:ext uri="{BB962C8B-B14F-4D97-AF65-F5344CB8AC3E}">
        <p14:creationId xmlns:p14="http://schemas.microsoft.com/office/powerpoint/2010/main" val="7863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"/>
    </mc:Choice>
    <mc:Fallback xmlns="">
      <p:transition spd="slow" advTm="132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4A1E3A1-A955-40CC-8962-2A1D9D415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546989" y="29840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PEIXE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PEIXE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0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0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CESSÃO DO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7"/>
            <a:ext cx="1480261" cy="939600"/>
          </a:xfrm>
          <a:prstGeom prst="rect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ORIENTAÇÕES SOBRE ASSOCIATIVISMO E OU COOPERATIVISMO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24649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piscicultura de corte com ações para a regularização dos produtores, organização e manejo da produção e comercialização, sobretudo, buscando novos canais de comercialização da produção.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PEIXES?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862322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projeto de criação do peixe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no Rio Grande do Norte, surgiu em fevereiro de 2017 com uma proposta de um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ex-carcinicultor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sabendo do nosso potencial geográfico, qualidade das águas e nossa mão de obra especializada na atividade, com isso surgiu o desejo de um grupo de piscicultores solicitar uma autorização para criar 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junto ao Governo do Estado. Dentre as vantagens na produção do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pangasius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estão: a espécie possui um grande mercado no Brasil, em 2013 o Brasil já importava mais de 54 mil toneladas de filé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em 2015 e 2016 o Brasil importou uma média de 42 mil toneladas, nos primeiros três meses de 2017 o Brasil importou 16 mil toneladas de filé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produtividade de 50 a 60 toneladas/hectare com 4 a 5 peixes/m³, ciclos de menos de seis meses com peixes de 1,2Kg (usando berçários).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3660344"/>
            <a:ext cx="6120000" cy="991810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atividade de produzir e comercializar a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tilápia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quando tecnicamente bem orientada é muito rentável , principalmente quando grupos de produtores se unem para superar desafios e constituem associação ou cooperativa para organizar a produção, assistência técnica e comercialização, além do aumento do poder de barganha em compras de ração, utensílios e conquistar novos canais de comercialização.</a:t>
            </a:r>
          </a:p>
        </p:txBody>
      </p:sp>
    </p:spTree>
    <p:extLst>
      <p:ext uri="{BB962C8B-B14F-4D97-AF65-F5344CB8AC3E}">
        <p14:creationId xmlns:p14="http://schemas.microsoft.com/office/powerpoint/2010/main" val="1051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"/>
    </mc:Choice>
    <mc:Fallback xmlns="">
      <p:transition spd="slow" advTm="86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EB720D43-9C98-49AB-8CD4-9C4B7E0B7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4" y="6400799"/>
            <a:ext cx="2160000" cy="111370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7F73C91-9EF3-43B4-A80D-FBC31CDA2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69" y="4271210"/>
            <a:ext cx="2160000" cy="11052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7E1660D-7187-4FD3-885A-AB14C2B68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0" y="6436894"/>
            <a:ext cx="2160000" cy="108031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72DD63F-318A-47BC-BFD7-280EE236F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3" y="4235115"/>
            <a:ext cx="2160000" cy="11318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718BBFD-0876-4625-9A21-F0F37304B28F}"/>
              </a:ext>
            </a:extLst>
          </p:cNvPr>
          <p:cNvSpPr txBox="1"/>
          <p:nvPr/>
        </p:nvSpPr>
        <p:spPr>
          <a:xfrm>
            <a:off x="2729596" y="1098455"/>
            <a:ext cx="287376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CONHEÇA OS TEMAS QUE O SEBRAE TEM A OFERECER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C435CFF-05CA-48ED-992E-DFAE716CBABF}"/>
              </a:ext>
            </a:extLst>
          </p:cNvPr>
          <p:cNvSpPr txBox="1"/>
          <p:nvPr/>
        </p:nvSpPr>
        <p:spPr>
          <a:xfrm>
            <a:off x="3585011" y="3319425"/>
            <a:ext cx="1440000" cy="360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MERCADO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5F94B9-DC5D-4EDD-9C22-06229F9FC789}"/>
              </a:ext>
            </a:extLst>
          </p:cNvPr>
          <p:cNvSpPr txBox="1"/>
          <p:nvPr/>
        </p:nvSpPr>
        <p:spPr>
          <a:xfrm>
            <a:off x="199716" y="3315222"/>
            <a:ext cx="1440000" cy="360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COMERCIALIZAÇÃO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BDC4513-E726-45E5-9DA3-36C78CBDD8D1}"/>
              </a:ext>
            </a:extLst>
          </p:cNvPr>
          <p:cNvSpPr txBox="1"/>
          <p:nvPr/>
        </p:nvSpPr>
        <p:spPr>
          <a:xfrm>
            <a:off x="5241653" y="3319425"/>
            <a:ext cx="1440000" cy="360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PRODUÇÃO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C696E50-7190-4CA2-A2F0-BA7AC4042F7E}"/>
              </a:ext>
            </a:extLst>
          </p:cNvPr>
          <p:cNvSpPr txBox="1"/>
          <p:nvPr/>
        </p:nvSpPr>
        <p:spPr>
          <a:xfrm>
            <a:off x="1882671" y="3319425"/>
            <a:ext cx="1440000" cy="360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LEGISLAÇÃO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5FE8A2A4-5A27-4480-B4CA-2E6193F2A236}"/>
              </a:ext>
            </a:extLst>
          </p:cNvPr>
          <p:cNvSpPr txBox="1"/>
          <p:nvPr/>
        </p:nvSpPr>
        <p:spPr>
          <a:xfrm>
            <a:off x="552449" y="5365110"/>
            <a:ext cx="2160000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7D436A4F-687F-49C8-A98F-E3909B0F3498}"/>
              </a:ext>
            </a:extLst>
          </p:cNvPr>
          <p:cNvSpPr txBox="1"/>
          <p:nvPr/>
        </p:nvSpPr>
        <p:spPr>
          <a:xfrm>
            <a:off x="551378" y="5609825"/>
            <a:ext cx="21600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EE7EF009-56D1-4075-9FDC-FB93A701FFEC}"/>
              </a:ext>
            </a:extLst>
          </p:cNvPr>
          <p:cNvSpPr txBox="1"/>
          <p:nvPr/>
        </p:nvSpPr>
        <p:spPr>
          <a:xfrm>
            <a:off x="4149797" y="5379287"/>
            <a:ext cx="2160000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56268A9A-BAA0-4E80-A40E-2CBAC4DB466F}"/>
              </a:ext>
            </a:extLst>
          </p:cNvPr>
          <p:cNvSpPr txBox="1"/>
          <p:nvPr/>
        </p:nvSpPr>
        <p:spPr>
          <a:xfrm>
            <a:off x="4148726" y="5636034"/>
            <a:ext cx="21600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620C812E-C060-44FD-BD08-8515225C09EB}"/>
              </a:ext>
            </a:extLst>
          </p:cNvPr>
          <p:cNvSpPr txBox="1"/>
          <p:nvPr/>
        </p:nvSpPr>
        <p:spPr>
          <a:xfrm>
            <a:off x="555993" y="7516431"/>
            <a:ext cx="2160000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9EFFDED5-CE3C-4684-AD25-AF68E245C5F3}"/>
              </a:ext>
            </a:extLst>
          </p:cNvPr>
          <p:cNvSpPr txBox="1"/>
          <p:nvPr/>
        </p:nvSpPr>
        <p:spPr>
          <a:xfrm>
            <a:off x="554922" y="7761146"/>
            <a:ext cx="21600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AB8D145B-761B-4513-B4AE-295B884B6021}"/>
              </a:ext>
            </a:extLst>
          </p:cNvPr>
          <p:cNvSpPr txBox="1"/>
          <p:nvPr/>
        </p:nvSpPr>
        <p:spPr>
          <a:xfrm>
            <a:off x="4153341" y="7519975"/>
            <a:ext cx="2160000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234CE5CF-DF95-4BA0-8FDF-6146283D52F5}"/>
              </a:ext>
            </a:extLst>
          </p:cNvPr>
          <p:cNvSpPr txBox="1"/>
          <p:nvPr/>
        </p:nvSpPr>
        <p:spPr>
          <a:xfrm>
            <a:off x="4152270" y="7764690"/>
            <a:ext cx="21600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FA7D711D-48C1-453D-96B3-D044BBAD69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546989" y="29840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BDF9A22-6E10-4FF1-8BBD-D297D8D7E33A}"/>
              </a:ext>
            </a:extLst>
          </p:cNvPr>
          <p:cNvSpPr txBox="1"/>
          <p:nvPr/>
        </p:nvSpPr>
        <p:spPr>
          <a:xfrm>
            <a:off x="2732672" y="287233"/>
            <a:ext cx="288000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</a:t>
            </a:r>
          </a:p>
        </p:txBody>
      </p:sp>
    </p:spTree>
    <p:extLst>
      <p:ext uri="{BB962C8B-B14F-4D97-AF65-F5344CB8AC3E}">
        <p14:creationId xmlns:p14="http://schemas.microsoft.com/office/powerpoint/2010/main" val="31811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"/>
    </mc:Choice>
    <mc:Fallback xmlns="">
      <p:transition spd="slow" advTm="439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F51C84-0DC9-4BC5-86DB-74DF36798AB7}"/>
              </a:ext>
            </a:extLst>
          </p:cNvPr>
          <p:cNvSpPr txBox="1"/>
          <p:nvPr/>
        </p:nvSpPr>
        <p:spPr>
          <a:xfrm>
            <a:off x="1924050" y="1376978"/>
            <a:ext cx="30252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CONHEÇA NOSSAS ÁREAS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F7FCB40-91B8-4DB5-868A-A7DD277C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4355381" y="28028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0D4D85-5680-4BAE-B7BD-0A5CB24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717110" y="642275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F39BD92-27AF-4A37-A6B7-71C093194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1482" y="2804757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E41E001-3EBB-479A-91BB-C53BC9DDA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4328616" y="642061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F6C867-D7D8-4BC4-96C4-7BCAE60EC21A}"/>
              </a:ext>
            </a:extLst>
          </p:cNvPr>
          <p:cNvSpPr txBox="1"/>
          <p:nvPr/>
        </p:nvSpPr>
        <p:spPr>
          <a:xfrm>
            <a:off x="714614" y="4601669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CAMARÃO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27F498-8063-4CE2-97E9-4CDDFE844ACA}"/>
              </a:ext>
            </a:extLst>
          </p:cNvPr>
          <p:cNvSpPr txBox="1"/>
          <p:nvPr/>
        </p:nvSpPr>
        <p:spPr>
          <a:xfrm>
            <a:off x="4342126" y="4601671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OSTRA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D13E2F9-7F17-4A75-A8E5-0C637DFD56B6}"/>
              </a:ext>
            </a:extLst>
          </p:cNvPr>
          <p:cNvSpPr txBox="1"/>
          <p:nvPr/>
        </p:nvSpPr>
        <p:spPr>
          <a:xfrm>
            <a:off x="721896" y="8225106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PEIXE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5F2B89-8762-4DAD-A68A-59DB916BBED2}"/>
              </a:ext>
            </a:extLst>
          </p:cNvPr>
          <p:cNvSpPr txBox="1"/>
          <p:nvPr/>
        </p:nvSpPr>
        <p:spPr>
          <a:xfrm>
            <a:off x="4328081" y="8209353"/>
            <a:ext cx="1800000" cy="1015663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PEIXE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ORNAMENTAL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6332EDD-9DDC-4AAB-923E-A08DAC0C07BD}"/>
              </a:ext>
            </a:extLst>
          </p:cNvPr>
          <p:cNvSpPr txBox="1"/>
          <p:nvPr/>
        </p:nvSpPr>
        <p:spPr>
          <a:xfrm>
            <a:off x="1143000" y="301350"/>
            <a:ext cx="457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CADEIA PRODUTIVA DA AQUICULTURA</a:t>
            </a:r>
          </a:p>
        </p:txBody>
      </p:sp>
    </p:spTree>
    <p:extLst>
      <p:ext uri="{BB962C8B-B14F-4D97-AF65-F5344CB8AC3E}">
        <p14:creationId xmlns:p14="http://schemas.microsoft.com/office/powerpoint/2010/main" val="16724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"/>
    </mc:Choice>
    <mc:Fallback xmlns="">
      <p:transition spd="slow" advTm="157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F51C84-0DC9-4BC5-86DB-74DF36798AB7}"/>
              </a:ext>
            </a:extLst>
          </p:cNvPr>
          <p:cNvSpPr txBox="1"/>
          <p:nvPr/>
        </p:nvSpPr>
        <p:spPr>
          <a:xfrm>
            <a:off x="1924050" y="1376978"/>
            <a:ext cx="30252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CONHEÇA NOSSAS ÁREAS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F7FCB40-91B8-4DB5-868A-A7DD277C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4355381" y="28028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0D4D85-5680-4BAE-B7BD-0A5CB24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717110" y="642275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F39BD92-27AF-4A37-A6B7-71C093194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1482" y="2804757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E41E001-3EBB-479A-91BB-C53BC9DDA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4328616" y="6420616"/>
            <a:ext cx="1800000" cy="18000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F6C867-D7D8-4BC4-96C4-7BCAE60EC21A}"/>
              </a:ext>
            </a:extLst>
          </p:cNvPr>
          <p:cNvSpPr txBox="1"/>
          <p:nvPr/>
        </p:nvSpPr>
        <p:spPr>
          <a:xfrm>
            <a:off x="714614" y="4601669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CAMARÃO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27F498-8063-4CE2-97E9-4CDDFE844ACA}"/>
              </a:ext>
            </a:extLst>
          </p:cNvPr>
          <p:cNvSpPr txBox="1"/>
          <p:nvPr/>
        </p:nvSpPr>
        <p:spPr>
          <a:xfrm>
            <a:off x="4342126" y="4601671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OSTRA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D13E2F9-7F17-4A75-A8E5-0C637DFD56B6}"/>
              </a:ext>
            </a:extLst>
          </p:cNvPr>
          <p:cNvSpPr txBox="1"/>
          <p:nvPr/>
        </p:nvSpPr>
        <p:spPr>
          <a:xfrm>
            <a:off x="721896" y="8225106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PEIXE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5F2B89-8762-4DAD-A68A-59DB916BBED2}"/>
              </a:ext>
            </a:extLst>
          </p:cNvPr>
          <p:cNvSpPr txBox="1"/>
          <p:nvPr/>
        </p:nvSpPr>
        <p:spPr>
          <a:xfrm>
            <a:off x="4328081" y="8209353"/>
            <a:ext cx="1800000" cy="1015663"/>
          </a:xfrm>
          <a:prstGeom prst="rect">
            <a:avLst/>
          </a:prstGeom>
          <a:solidFill>
            <a:schemeClr val="bg1">
              <a:lumMod val="50000"/>
              <a:alpha val="30196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PEIXE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ORNAMENTAL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6332EDD-9DDC-4AAB-923E-A08DAC0C07BD}"/>
              </a:ext>
            </a:extLst>
          </p:cNvPr>
          <p:cNvSpPr txBox="1"/>
          <p:nvPr/>
        </p:nvSpPr>
        <p:spPr>
          <a:xfrm>
            <a:off x="1143000" y="301350"/>
            <a:ext cx="457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CADEIA PRODUTIVA DA AQUICULTURA</a:t>
            </a:r>
          </a:p>
        </p:txBody>
      </p:sp>
    </p:spTree>
    <p:extLst>
      <p:ext uri="{BB962C8B-B14F-4D97-AF65-F5344CB8AC3E}">
        <p14:creationId xmlns:p14="http://schemas.microsoft.com/office/powerpoint/2010/main" val="41739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"/>
    </mc:Choice>
    <mc:Fallback xmlns="">
      <p:transition spd="slow" advTm="98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 ORNAMENTAL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540491" y="6880126"/>
            <a:ext cx="3777018" cy="461665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PEIXE ORNAMENTAL!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488448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PRODUÇÃO/LOJA DE PEIXES ORNAMENTAIS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490472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02022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PRODUÇÃO/LOJA DE PEIXES ORNAMENTAIS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489400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5038725"/>
            <a:ext cx="386614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52218" y="5399081"/>
            <a:ext cx="6120000" cy="1246495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piscicultura ornamental com ações para a regularização dos produtores e organização da comercialização, e conta com o apoio de alguns parceiros como a UFRN/EAJ, por exemplo.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9073736"/>
            <a:ext cx="5431296" cy="461665"/>
          </a:xfrm>
          <a:prstGeom prst="rect">
            <a:avLst/>
          </a:prstGeom>
          <a:solidFill>
            <a:schemeClr val="tx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PEIXES ORNAMENTAIS? CLIQUE AQUI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4B7CB1F-C809-4E2C-85C9-EDC5FDA99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542680" y="283509"/>
            <a:ext cx="1800000" cy="1800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19350" y="1187330"/>
            <a:ext cx="4140000" cy="2400657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 criação de peixes, também conhecida como piscicultura, é  subdividida na categoria dos peixes de corte, que são aqueles destinados a alimentação, e peixes ornamentais, que são destinados ao mercado de animais PET, para criação em aquários, por exemplo. Segundo dados da Associação Brasileira da Indústria de Produtos para Animais de Estimação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Abinpet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hoje, no Brasil, os peixes ornamentais ocupam o 4° lugar no ranking dos pets, ficando atrás dos cães, gatos e aves, respectivamente. Já no cenário mundial a coisa é diferente, os peixes estão em primeiro lugar com 655 milhões de espécimes, contra 360 milhões de cães, por exemplo, que está em segundo lugar na preferência mundial entre os pets.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45418" y="3456622"/>
            <a:ext cx="6120000" cy="1477328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Dados do Instituto Brasileiro de Geografia e Estatísticas (IBGE), mostram que cerca de 11 milhões de brasileiros mantêm aquários em casa, e segundo a Associação Brasileira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Aquariofilia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Abraqua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esse número pode chegar a 18 milhões. A criação de peixes ornamentais tem se mostrado uma boa opção, principalmente porque exige uma pequena área para a produção, comparado com outras culturas, e promete uma boa taxa de retorno, visto que o peixe produzido tem um bom valor agregado e não é vendido em quilo, como no caso da piscicultura de corte, e sim em unidades.</a:t>
            </a:r>
          </a:p>
        </p:txBody>
      </p:sp>
    </p:spTree>
    <p:extLst>
      <p:ext uri="{BB962C8B-B14F-4D97-AF65-F5344CB8AC3E}">
        <p14:creationId xmlns:p14="http://schemas.microsoft.com/office/powerpoint/2010/main" val="19845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1"/>
    </mc:Choice>
    <mc:Fallback xmlns="">
      <p:transition spd="slow" advTm="704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 ORNAMENTAL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540491" y="6880126"/>
            <a:ext cx="3777018" cy="461665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PEIXE ORNAMENTAL!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488448"/>
            <a:ext cx="1480261" cy="938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PRODUÇÃO/LOJA DE PEIXES ORNAMENTAIS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490472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02022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PRODUÇÃO/LOJA DE PEIXES ORNAMENTAIS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489400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5038725"/>
            <a:ext cx="386614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52218" y="5399081"/>
            <a:ext cx="6120000" cy="1246495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piscicultura ornamental com ações para a regularização dos produtores e organização da comercialização, e conta com o apoio de alguns parceiros como a UFRN/EAJ, por exemplo.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9073736"/>
            <a:ext cx="5431296" cy="461665"/>
          </a:xfrm>
          <a:prstGeom prst="rect">
            <a:avLst/>
          </a:prstGeom>
          <a:solidFill>
            <a:schemeClr val="tx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PEIXES ORNAMENTAIS? CLIQUE AQUI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4B7CB1F-C809-4E2C-85C9-EDC5FDA99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542680" y="283509"/>
            <a:ext cx="1800000" cy="1800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19350" y="1187330"/>
            <a:ext cx="4140000" cy="2400657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 criação de peixes, também conhecida como piscicultura, é  subdividida na categoria dos peixes de corte, que são aqueles destinados a alimentação, e peixes ornamentais, que são destinados ao mercado de animais PET, para criação em aquários, por exemplo. Segundo dados da Associação Brasileira da Indústria de Produtos para Animais de Estimação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Abinpet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hoje, no Brasil, os peixes ornamentais ocupam o 4° lugar no ranking dos pets, ficando atrás dos cães, gatos e aves, respectivamente. Já no cenário mundial a coisa é diferente, os peixes estão em primeiro lugar com 655 milhões de espécimes, contra 360 milhões de cães, por exemplo, que está em segundo lugar na preferência mundial entre os pets.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45418" y="3456622"/>
            <a:ext cx="6120000" cy="1477328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Dados do Instituto Brasileiro de Geografia e Estatísticas (IBGE), mostram que cerca de 11 milhões de brasileiros mantêm aquários em casa, e segundo a Associação Brasileira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Aquariofilia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Abraqua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esse número pode chegar a 18 milhões. A criação de peixes ornamentais tem se mostrado uma boa opção, principalmente porque exige uma pequena área para a produção, comparado com outras culturas, e promete uma boa taxa de retorno, visto que o peixe produzido tem um bom valor agregado e não é vendido em quilo, como no caso da piscicultura de corte, e sim em unidades.</a:t>
            </a:r>
          </a:p>
        </p:txBody>
      </p:sp>
    </p:spTree>
    <p:extLst>
      <p:ext uri="{BB962C8B-B14F-4D97-AF65-F5344CB8AC3E}">
        <p14:creationId xmlns:p14="http://schemas.microsoft.com/office/powerpoint/2010/main" val="41568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"/>
    </mc:Choice>
    <mc:Fallback xmlns="">
      <p:transition spd="slow" advTm="104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19E1F71-195A-4B9F-9709-5309C8955E80}"/>
              </a:ext>
            </a:extLst>
          </p:cNvPr>
          <p:cNvSpPr txBox="1"/>
          <p:nvPr/>
        </p:nvSpPr>
        <p:spPr>
          <a:xfrm>
            <a:off x="180153" y="5681996"/>
            <a:ext cx="1440000" cy="10152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Você conhece alguma criação/loja de Peixes Ornamentais?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3F41807-B6EA-4202-86DE-A3E437E0B1BC}"/>
              </a:ext>
            </a:extLst>
          </p:cNvPr>
          <p:cNvSpPr txBox="1"/>
          <p:nvPr/>
        </p:nvSpPr>
        <p:spPr>
          <a:xfrm>
            <a:off x="1840948" y="5681367"/>
            <a:ext cx="1440000" cy="10152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Já teve alguma experiência com produção/loja de peixes ornamentais?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B5DB1C8-3FBB-4B32-90F7-1017DAD1BD39}"/>
              </a:ext>
            </a:extLst>
          </p:cNvPr>
          <p:cNvSpPr txBox="1"/>
          <p:nvPr/>
        </p:nvSpPr>
        <p:spPr>
          <a:xfrm>
            <a:off x="3561477" y="5675600"/>
            <a:ext cx="1440000" cy="10152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Já tem um lugar para montar sua produção/loja de peixes ornamentais?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5683CB5-0C39-4FE5-A61C-7C04EE26DC96}"/>
              </a:ext>
            </a:extLst>
          </p:cNvPr>
          <p:cNvSpPr txBox="1"/>
          <p:nvPr/>
        </p:nvSpPr>
        <p:spPr>
          <a:xfrm>
            <a:off x="5224353" y="5673985"/>
            <a:ext cx="14400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Vai procurar um banco para financiar o investimento para montar sua produção/loja de peixes ornamentais?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03152E8-1359-4B73-88FE-FAFE0DD14F61}"/>
              </a:ext>
            </a:extLst>
          </p:cNvPr>
          <p:cNvSpPr txBox="1"/>
          <p:nvPr/>
        </p:nvSpPr>
        <p:spPr>
          <a:xfrm>
            <a:off x="574765" y="4737556"/>
            <a:ext cx="5759359" cy="430887"/>
          </a:xfrm>
          <a:prstGeom prst="rect">
            <a:avLst/>
          </a:prstGeom>
          <a:solidFill>
            <a:srgbClr val="ADB9CA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Antes de chamar um de nossos consultores, gostaria que você nos ajudasse a entender melhor suas necessidades...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437A670-EA87-4AE5-8EF6-32C89BC748E0}"/>
              </a:ext>
            </a:extLst>
          </p:cNvPr>
          <p:cNvSpPr txBox="1"/>
          <p:nvPr/>
        </p:nvSpPr>
        <p:spPr>
          <a:xfrm>
            <a:off x="178572" y="6739291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6E56E9B-017A-4D15-9D11-485DF2A42E68}"/>
              </a:ext>
            </a:extLst>
          </p:cNvPr>
          <p:cNvSpPr txBox="1"/>
          <p:nvPr/>
        </p:nvSpPr>
        <p:spPr>
          <a:xfrm>
            <a:off x="933800" y="6739852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08C26F47-2D97-45AA-8171-9961A0195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542680" y="283509"/>
            <a:ext cx="1800000" cy="1800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6179C84-BF47-41B9-BF34-2853959BF6B9}"/>
              </a:ext>
            </a:extLst>
          </p:cNvPr>
          <p:cNvSpPr txBox="1"/>
          <p:nvPr/>
        </p:nvSpPr>
        <p:spPr>
          <a:xfrm>
            <a:off x="2726968" y="1220998"/>
            <a:ext cx="2880000" cy="738664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QUERO INICIAR UMA PRODUÇÃO/LOJA DE PEIXES ORNAMENTAIS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02BA4F1F-B6F9-4D03-961F-A259E6DA5955}"/>
              </a:ext>
            </a:extLst>
          </p:cNvPr>
          <p:cNvSpPr txBox="1"/>
          <p:nvPr/>
        </p:nvSpPr>
        <p:spPr>
          <a:xfrm>
            <a:off x="2732672" y="287233"/>
            <a:ext cx="28800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 ORNAMENTAL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1DC2CBF0-7CED-4091-A918-3EB1E92BA405}"/>
              </a:ext>
            </a:extLst>
          </p:cNvPr>
          <p:cNvSpPr txBox="1"/>
          <p:nvPr/>
        </p:nvSpPr>
        <p:spPr>
          <a:xfrm>
            <a:off x="2438400" y="2406530"/>
            <a:ext cx="3867150" cy="646331"/>
          </a:xfrm>
          <a:prstGeom prst="rect">
            <a:avLst/>
          </a:prstGeom>
          <a:solidFill>
            <a:srgbClr val="002060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</a:rPr>
              <a:t>Se você quer iniciar uma produção/loja de peixes ornamentais, o Sebrae te ajuda!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ED42B27D-9B89-4144-88CF-87DD9AF19C60}"/>
              </a:ext>
            </a:extLst>
          </p:cNvPr>
          <p:cNvSpPr/>
          <p:nvPr/>
        </p:nvSpPr>
        <p:spPr>
          <a:xfrm>
            <a:off x="548640" y="3365730"/>
            <a:ext cx="5756910" cy="854080"/>
          </a:xfrm>
          <a:prstGeom prst="rect">
            <a:avLst/>
          </a:prstGeom>
          <a:solidFill>
            <a:srgbClr val="ADB9CA">
              <a:alpha val="3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Funciona assim: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dos nossos consultores entrará em contato (online/presencial?) com você e fará um diagnóstico com suas demandas. Após isso, as empresas especializadas nessa área farão uma proposta de consultoria e o Sebrae pode subsidiar até 70% desse valor pra você. Vamos lá?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61D4D618-4033-454B-956E-A40A9430B8A6}"/>
              </a:ext>
            </a:extLst>
          </p:cNvPr>
          <p:cNvSpPr txBox="1"/>
          <p:nvPr/>
        </p:nvSpPr>
        <p:spPr>
          <a:xfrm>
            <a:off x="1837555" y="6743645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7AF62333-6C37-46FA-89D3-F8279577E944}"/>
              </a:ext>
            </a:extLst>
          </p:cNvPr>
          <p:cNvSpPr txBox="1"/>
          <p:nvPr/>
        </p:nvSpPr>
        <p:spPr>
          <a:xfrm>
            <a:off x="2592783" y="6744206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2E2631D6-E759-422A-8CBC-9C1A012FF792}"/>
              </a:ext>
            </a:extLst>
          </p:cNvPr>
          <p:cNvSpPr txBox="1"/>
          <p:nvPr/>
        </p:nvSpPr>
        <p:spPr>
          <a:xfrm>
            <a:off x="3561852" y="6743645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1CBD5E33-A2D1-484B-AB51-1D4A7180B216}"/>
              </a:ext>
            </a:extLst>
          </p:cNvPr>
          <p:cNvSpPr txBox="1"/>
          <p:nvPr/>
        </p:nvSpPr>
        <p:spPr>
          <a:xfrm>
            <a:off x="4317080" y="6744206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2CA79DE3-A847-4619-AD49-8252206678A4}"/>
              </a:ext>
            </a:extLst>
          </p:cNvPr>
          <p:cNvSpPr txBox="1"/>
          <p:nvPr/>
        </p:nvSpPr>
        <p:spPr>
          <a:xfrm>
            <a:off x="5225188" y="6743646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C785486A-6A42-4797-9E13-C57E811F9FD0}"/>
              </a:ext>
            </a:extLst>
          </p:cNvPr>
          <p:cNvSpPr txBox="1"/>
          <p:nvPr/>
        </p:nvSpPr>
        <p:spPr>
          <a:xfrm>
            <a:off x="5980416" y="6744207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3082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A6C74B9-FD19-4354-BDE4-040D85A66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40729" y="28484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CAMARÃO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CAMARÃO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CAMARÃO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1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1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A OUTOGA DE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9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477328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 RN vem atuando junto ao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carcinicultor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potiguar desde 2003, em consultorias técnicas voltadas para o licenciamento e regularização dos empreendimentos, capacitação técnica, apresentação de novas tecnologias de cultivo, gestão de produção com ênfase na redução de desperdício, sustentabilidade e responsabilidade ambiental. O público focal tem sido os micros e pequenos produtores. 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CAMARÕES?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145972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cultivo de camarão marinho é uma modalidade da atividade de aquicultura que apresenta uma significativa rentabilidade econômica, baixo custo de produção em sistemas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semi-intensivo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altas produtividades em sistema intensivo que requerem mais investimentos e capacitação técnica, atualmente a atividade figura entre as mais importantes do agronegócio nordestino, além de ser uma atividade sustentável, e ambientalmente correta movida pelos novos critérios ambientais de utilização de bacias de decantação de efluentes, utilização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probióticos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baixas densidades de estocagem para os sistemas tradicionais.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2967522"/>
            <a:ext cx="6120000" cy="1684307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Tudo isso contribui para uma reutilização da água em novos ciclos ou um descarte com qualidade.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Brasil produziu 90.190 toneladas de camarão em 2003 e o Estado do Rio Grande do Norte um total de 37.473 toneladas (ABCC, 2003). No ano de 2011 com 361 fazendas e perfazendo uma área total de 6.540 ha, produziu cerca de 17.825 ton. do crustáceo. Nessa condição, o Estado participava com 25% da produção nacional de 69.571 toneladas (ABCC, 2011), ocupando o 2º lugar dentre os estados produtores. O Estado reassumiu a liderança no ranking da produção nacional exibindo 34,82% do total de 40.967 toneladas (IBGE, PPM 2017) e hoje se estimasse que o número de produtores tenham chegado a 460 fazendas.</a:t>
            </a:r>
          </a:p>
        </p:txBody>
      </p:sp>
    </p:spTree>
    <p:extLst>
      <p:ext uri="{BB962C8B-B14F-4D97-AF65-F5344CB8AC3E}">
        <p14:creationId xmlns:p14="http://schemas.microsoft.com/office/powerpoint/2010/main" val="40056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 ORNAMENTAL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540491" y="6880126"/>
            <a:ext cx="3777018" cy="461665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PEIXE ORNAMENTAL!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488448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PRODUÇÃO/LOJA DE PEIXES ORNAMENTAIS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490472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02022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PRODUÇÃO/LOJA DE PEIXES ORNAMENTAIS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489400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5038725"/>
            <a:ext cx="386614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52218" y="5399081"/>
            <a:ext cx="6120000" cy="1246495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piscicultura ornamental com ações para a regularização dos produtores e organização da comercialização, e conta com o apoio de alguns parceiros como a UFRN/EAJ, por exemplo.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9073736"/>
            <a:ext cx="5431296" cy="461665"/>
          </a:xfrm>
          <a:prstGeom prst="rect">
            <a:avLst/>
          </a:prstGeom>
          <a:solidFill>
            <a:schemeClr val="tx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PEIXES ORNAMENTAIS? CLIQUE AQUI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4B7CB1F-C809-4E2C-85C9-EDC5FDA99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542680" y="283509"/>
            <a:ext cx="1800000" cy="1800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19350" y="1187330"/>
            <a:ext cx="4140000" cy="2400657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 criação de peixes, também conhecida como piscicultura, é  subdividida na categoria dos peixes de corte, que são aqueles destinados a alimentação, e peixes ornamentais, que são destinados ao mercado de animais PET, para criação em aquários, por exemplo. Segundo dados da Associação Brasileira da Indústria de Produtos para Animais de Estimação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Abinpet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hoje, no Brasil, os peixes ornamentais ocupam o 4° lugar no ranking dos pets, ficando atrás dos cães, gatos e aves, respectivamente. Já no cenário mundial a coisa é diferente, os peixes estão em primeiro lugar com 655 milhões de espécimes, contra 360 milhões de cães, por exemplo, que está em segundo lugar na preferência mundial entre os pets.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45418" y="3456622"/>
            <a:ext cx="6120000" cy="1477328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Dados do Instituto Brasileiro de Geografia e Estatísticas (IBGE), mostram que cerca de 11 milhões de brasileiros mantêm aquários em casa, e segundo a Associação Brasileira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Aquariofilia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Abraqua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esse número pode chegar a 18 milhões. A criação de peixes ornamentais tem se mostrado uma boa opção, principalmente porque exige uma pequena área para a produção, comparado com outras culturas, e promete uma boa taxa de retorno, visto que o peixe produzido tem um bom valor agregado e não é vendido em quilo, como no caso da piscicultura de corte, e sim em unidades.</a:t>
            </a:r>
          </a:p>
        </p:txBody>
      </p:sp>
    </p:spTree>
    <p:extLst>
      <p:ext uri="{BB962C8B-B14F-4D97-AF65-F5344CB8AC3E}">
        <p14:creationId xmlns:p14="http://schemas.microsoft.com/office/powerpoint/2010/main" val="6656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"/>
    </mc:Choice>
    <mc:Fallback xmlns="">
      <p:transition spd="slow" advTm="144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 ORNAMENTAL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540491" y="6880126"/>
            <a:ext cx="3777018" cy="461665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PEIXE ORNAMENTAL!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488448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PRODUÇÃO/LOJA DE PEIXES ORNAMENTAIS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490472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02022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PRODUÇÃO/LOJA DE PEIXES ORNAMENTAIS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489400"/>
            <a:ext cx="1480261" cy="938719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5038725"/>
            <a:ext cx="386614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52218" y="5399081"/>
            <a:ext cx="6120000" cy="1246495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Sebrae/RN tem apoiado a cadeia produtiva da piscicultura ornamental com ações para a regularização dos produtores e organização da comercialização, e conta com o apoio de alguns parceiros como a UFRN/EAJ, por exemplo.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9073736"/>
            <a:ext cx="54312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PEIXES ORNAMENTAIS? CLIQUE AQUI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4B7CB1F-C809-4E2C-85C9-EDC5FDA99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542680" y="283509"/>
            <a:ext cx="1800000" cy="1800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19350" y="1187330"/>
            <a:ext cx="4140000" cy="2400657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 criação de peixes, também conhecida como piscicultura, é  subdividida na categoria dos peixes de corte, que são aqueles destinados a alimentação, e peixes ornamentais, que são destinados ao mercado de animais PET, para criação em aquários, por exemplo. Segundo dados da Associação Brasileira da Indústria de Produtos para Animais de Estimação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Abinpet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hoje, no Brasil, os peixes ornamentais ocupam o 4° lugar no ranking dos pets, ficando atrás dos cães, gatos e aves, respectivamente. Já no cenário mundial a coisa é diferente, os peixes estão em primeiro lugar com 655 milhões de espécimes, contra 360 milhões de cães, por exemplo, que está em segundo lugar na preferência mundial entre os pets.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45418" y="3456622"/>
            <a:ext cx="6120000" cy="1477328"/>
          </a:xfrm>
          <a:prstGeom prst="rect">
            <a:avLst/>
          </a:prstGeom>
          <a:solidFill>
            <a:schemeClr val="tx2">
              <a:lumMod val="40000"/>
              <a:lumOff val="6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Dados do Instituto Brasileiro de Geografia e Estatísticas (IBGE), mostram que cerca de 11 milhões de brasileiros mantêm aquários em casa, e segundo a Associação Brasileira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Aquariofilia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Abraqua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esse número pode chegar a 18 milhões. A criação de peixes ornamentais tem se mostrado uma boa opção, principalmente porque exige uma pequena área para a produção, comparado com outras culturas, e promete uma boa taxa de retorno, visto que o peixe produzido tem um bom valor agregado e não é vendido em quilo, como no caso da piscicultura de corte, e sim em unidades.</a:t>
            </a:r>
          </a:p>
        </p:txBody>
      </p:sp>
    </p:spTree>
    <p:extLst>
      <p:ext uri="{BB962C8B-B14F-4D97-AF65-F5344CB8AC3E}">
        <p14:creationId xmlns:p14="http://schemas.microsoft.com/office/powerpoint/2010/main" val="39493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"/>
    </mc:Choice>
    <mc:Fallback xmlns="">
      <p:transition spd="slow" advTm="76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718BBFD-0876-4625-9A21-F0F37304B28F}"/>
              </a:ext>
            </a:extLst>
          </p:cNvPr>
          <p:cNvSpPr txBox="1"/>
          <p:nvPr/>
        </p:nvSpPr>
        <p:spPr>
          <a:xfrm>
            <a:off x="2772126" y="1364269"/>
            <a:ext cx="2824496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CONHEÇA OS TEMAS QUE O SEBRAE TEM A OFERECER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C435CFF-05CA-48ED-992E-DFAE716CBABF}"/>
              </a:ext>
            </a:extLst>
          </p:cNvPr>
          <p:cNvSpPr txBox="1"/>
          <p:nvPr/>
        </p:nvSpPr>
        <p:spPr>
          <a:xfrm>
            <a:off x="3585011" y="3521446"/>
            <a:ext cx="144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MERCADO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5F94B9-DC5D-4EDD-9C22-06229F9FC789}"/>
              </a:ext>
            </a:extLst>
          </p:cNvPr>
          <p:cNvSpPr txBox="1"/>
          <p:nvPr/>
        </p:nvSpPr>
        <p:spPr>
          <a:xfrm>
            <a:off x="199716" y="3517243"/>
            <a:ext cx="144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COMERCIALIZAÇÃO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BDC4513-E726-45E5-9DA3-36C78CBDD8D1}"/>
              </a:ext>
            </a:extLst>
          </p:cNvPr>
          <p:cNvSpPr txBox="1"/>
          <p:nvPr/>
        </p:nvSpPr>
        <p:spPr>
          <a:xfrm>
            <a:off x="5241653" y="3521446"/>
            <a:ext cx="144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PRODUÇÃO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C696E50-7190-4CA2-A2F0-BA7AC4042F7E}"/>
              </a:ext>
            </a:extLst>
          </p:cNvPr>
          <p:cNvSpPr txBox="1"/>
          <p:nvPr/>
        </p:nvSpPr>
        <p:spPr>
          <a:xfrm>
            <a:off x="1882671" y="3521446"/>
            <a:ext cx="1440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LEGISLAÇÃO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48E473F-96AB-4249-AFDF-78A5A4BA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69" y="4252336"/>
            <a:ext cx="2160000" cy="112787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6FF9A642-1991-46BA-8CCA-9FAFA561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4252800"/>
            <a:ext cx="2160000" cy="112106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0C84FFB2-DB62-4216-89B0-5E03A670D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60" y="6403727"/>
            <a:ext cx="2160000" cy="111838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C2D9B57A-DB75-4320-9C01-E2ECF4990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 b="12142"/>
          <a:stretch/>
        </p:blipFill>
        <p:spPr>
          <a:xfrm>
            <a:off x="563267" y="6426604"/>
            <a:ext cx="2160000" cy="109728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5FE8A2A4-5A27-4480-B4CA-2E6193F2A236}"/>
              </a:ext>
            </a:extLst>
          </p:cNvPr>
          <p:cNvSpPr txBox="1"/>
          <p:nvPr/>
        </p:nvSpPr>
        <p:spPr>
          <a:xfrm>
            <a:off x="552449" y="5365110"/>
            <a:ext cx="2160000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7D436A4F-687F-49C8-A98F-E3909B0F3498}"/>
              </a:ext>
            </a:extLst>
          </p:cNvPr>
          <p:cNvSpPr txBox="1"/>
          <p:nvPr/>
        </p:nvSpPr>
        <p:spPr>
          <a:xfrm>
            <a:off x="551378" y="5609825"/>
            <a:ext cx="2160000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E23B6764-A7CB-4961-8F41-B871E6D04B05}"/>
              </a:ext>
            </a:extLst>
          </p:cNvPr>
          <p:cNvSpPr txBox="1"/>
          <p:nvPr/>
        </p:nvSpPr>
        <p:spPr>
          <a:xfrm>
            <a:off x="2732672" y="287233"/>
            <a:ext cx="288000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PEIXE ORNAMENTAL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21458674-DE56-49ED-B94D-27DB91DF8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542680" y="283509"/>
            <a:ext cx="1800000" cy="1800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EE7EF009-56D1-4075-9FDC-FB93A701FFEC}"/>
              </a:ext>
            </a:extLst>
          </p:cNvPr>
          <p:cNvSpPr txBox="1"/>
          <p:nvPr/>
        </p:nvSpPr>
        <p:spPr>
          <a:xfrm>
            <a:off x="4149797" y="5379287"/>
            <a:ext cx="2160000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56268A9A-BAA0-4E80-A40E-2CBAC4DB466F}"/>
              </a:ext>
            </a:extLst>
          </p:cNvPr>
          <p:cNvSpPr txBox="1"/>
          <p:nvPr/>
        </p:nvSpPr>
        <p:spPr>
          <a:xfrm>
            <a:off x="4148726" y="5624002"/>
            <a:ext cx="2160000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620C812E-C060-44FD-BD08-8515225C09EB}"/>
              </a:ext>
            </a:extLst>
          </p:cNvPr>
          <p:cNvSpPr txBox="1"/>
          <p:nvPr/>
        </p:nvSpPr>
        <p:spPr>
          <a:xfrm>
            <a:off x="555993" y="7516431"/>
            <a:ext cx="2160000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9EFFDED5-CE3C-4684-AD25-AF68E245C5F3}"/>
              </a:ext>
            </a:extLst>
          </p:cNvPr>
          <p:cNvSpPr txBox="1"/>
          <p:nvPr/>
        </p:nvSpPr>
        <p:spPr>
          <a:xfrm>
            <a:off x="554922" y="7761146"/>
            <a:ext cx="2160000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AB8D145B-761B-4513-B4AE-295B884B6021}"/>
              </a:ext>
            </a:extLst>
          </p:cNvPr>
          <p:cNvSpPr txBox="1"/>
          <p:nvPr/>
        </p:nvSpPr>
        <p:spPr>
          <a:xfrm>
            <a:off x="4153341" y="7519975"/>
            <a:ext cx="2160000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234CE5CF-DF95-4BA0-8FDF-6146283D52F5}"/>
              </a:ext>
            </a:extLst>
          </p:cNvPr>
          <p:cNvSpPr txBox="1"/>
          <p:nvPr/>
        </p:nvSpPr>
        <p:spPr>
          <a:xfrm>
            <a:off x="4152270" y="7764690"/>
            <a:ext cx="2160000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8"/>
    </mc:Choice>
    <mc:Fallback xmlns="">
      <p:transition spd="slow" advTm="475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F51C84-0DC9-4BC5-86DB-74DF36798AB7}"/>
              </a:ext>
            </a:extLst>
          </p:cNvPr>
          <p:cNvSpPr txBox="1"/>
          <p:nvPr/>
        </p:nvSpPr>
        <p:spPr>
          <a:xfrm>
            <a:off x="1924050" y="1376978"/>
            <a:ext cx="30252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CONHEÇA NOSSAS ÁREAS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F7FCB40-91B8-4DB5-868A-A7DD277C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4355381" y="28028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0D4D85-5680-4BAE-B7BD-0A5CB24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717110" y="642275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F39BD92-27AF-4A37-A6B7-71C093194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1482" y="2804757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E41E001-3EBB-479A-91BB-C53BC9DDA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4328616" y="642061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F6C867-D7D8-4BC4-96C4-7BCAE60EC21A}"/>
              </a:ext>
            </a:extLst>
          </p:cNvPr>
          <p:cNvSpPr txBox="1"/>
          <p:nvPr/>
        </p:nvSpPr>
        <p:spPr>
          <a:xfrm>
            <a:off x="714614" y="4601669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CAMARÃO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27F498-8063-4CE2-97E9-4CDDFE844ACA}"/>
              </a:ext>
            </a:extLst>
          </p:cNvPr>
          <p:cNvSpPr txBox="1"/>
          <p:nvPr/>
        </p:nvSpPr>
        <p:spPr>
          <a:xfrm>
            <a:off x="4342126" y="4601671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OSTRA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D13E2F9-7F17-4A75-A8E5-0C637DFD56B6}"/>
              </a:ext>
            </a:extLst>
          </p:cNvPr>
          <p:cNvSpPr txBox="1"/>
          <p:nvPr/>
        </p:nvSpPr>
        <p:spPr>
          <a:xfrm>
            <a:off x="721896" y="8225106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PEIXE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5F2B89-8762-4DAD-A68A-59DB916BBED2}"/>
              </a:ext>
            </a:extLst>
          </p:cNvPr>
          <p:cNvSpPr txBox="1"/>
          <p:nvPr/>
        </p:nvSpPr>
        <p:spPr>
          <a:xfrm>
            <a:off x="4328081" y="8209353"/>
            <a:ext cx="1800000" cy="1015663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PEIXE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ORNAMENTAL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6332EDD-9DDC-4AAB-923E-A08DAC0C07BD}"/>
              </a:ext>
            </a:extLst>
          </p:cNvPr>
          <p:cNvSpPr txBox="1"/>
          <p:nvPr/>
        </p:nvSpPr>
        <p:spPr>
          <a:xfrm>
            <a:off x="1143000" y="301350"/>
            <a:ext cx="457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CADEIA PRODUTIVA DA AQUICULTURA</a:t>
            </a:r>
          </a:p>
        </p:txBody>
      </p:sp>
    </p:spTree>
    <p:extLst>
      <p:ext uri="{BB962C8B-B14F-4D97-AF65-F5344CB8AC3E}">
        <p14:creationId xmlns:p14="http://schemas.microsoft.com/office/powerpoint/2010/main" val="24077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"/>
    </mc:Choice>
    <mc:Fallback xmlns="">
      <p:transition spd="slow" advTm="172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A6C74B9-FD19-4354-BDE4-040D85A66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40729" y="28484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CAMARÃO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CAMARÃO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CAMARÃO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1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1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A OUTOGA DE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9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477328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 RN vem atuando junto ao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carcinicultor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potiguar desde 2003, em consultorias técnicas voltadas para o licenciamento e regularização dos empreendimentos, capacitação técnica, apresentação de novas tecnologias de cultivo, gestão de produção com ênfase na redução de desperdício, sustentabilidade e responsabilidade ambiental. O público focal tem sido os micros e pequenos produtores. 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CAMARÕES?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145972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cultivo de camarão marinho é uma modalidade da atividade de aquicultura que apresenta uma significativa rentabilidade econômica, baixo custo de produção em sistemas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semi-intensivo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altas produtividades em sistema intensivo que requerem mais investimentos e capacitação técnica, atualmente a atividade figura entre as mais importantes do agronegócio nordestino, além de ser uma atividade sustentável, e ambientalmente correta movida pelos novos critérios ambientais de utilização de bacias de decantação de efluentes, utilização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probióticos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baixas densidades de estocagem para os sistemas tradicionais.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2967522"/>
            <a:ext cx="6120000" cy="1684307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Tudo isso contribui para uma reutilização da água em novos ciclos ou um descarte com qualidade.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Brasil produziu 90.190 toneladas de camarão em 2003 e o Estado do Rio Grande do Norte um total de 37.473 toneladas (ABCC, 2003). No ano de 2011 com 361 fazendas e perfazendo uma área total de 6.540 ha, produziu cerca de 17.825 ton. do crustáceo. Nessa condição, o Estado participava com 25% da produção nacional de 69.571 toneladas (ABCC, 2011), ocupando o 2º lugar dentre os estados produtores. O Estado reassumiu a liderança no ranking da produção nacional exibindo 34,82% do total de 40.967 toneladas (IBGE, PPM 2017) e hoje se estimasse que o número de produtores tenham chegado a 460 fazendas.</a:t>
            </a:r>
          </a:p>
        </p:txBody>
      </p:sp>
    </p:spTree>
    <p:extLst>
      <p:ext uri="{BB962C8B-B14F-4D97-AF65-F5344CB8AC3E}">
        <p14:creationId xmlns:p14="http://schemas.microsoft.com/office/powerpoint/2010/main" val="27449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"/>
    </mc:Choice>
    <mc:Fallback xmlns="">
      <p:transition spd="slow" advTm="12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19E1F71-195A-4B9F-9709-5309C8955E80}"/>
              </a:ext>
            </a:extLst>
          </p:cNvPr>
          <p:cNvSpPr txBox="1"/>
          <p:nvPr/>
        </p:nvSpPr>
        <p:spPr>
          <a:xfrm>
            <a:off x="180153" y="5681996"/>
            <a:ext cx="1440000" cy="8640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Você conhece alguma fazenda de camarão?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3F41807-B6EA-4202-86DE-A3E437E0B1BC}"/>
              </a:ext>
            </a:extLst>
          </p:cNvPr>
          <p:cNvSpPr txBox="1"/>
          <p:nvPr/>
        </p:nvSpPr>
        <p:spPr>
          <a:xfrm>
            <a:off x="1840948" y="5681367"/>
            <a:ext cx="1440000" cy="8640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Já avaliou todas as situações de um cultivo intensivo?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B5DB1C8-3FBB-4B32-90F7-1017DAD1BD39}"/>
              </a:ext>
            </a:extLst>
          </p:cNvPr>
          <p:cNvSpPr txBox="1"/>
          <p:nvPr/>
        </p:nvSpPr>
        <p:spPr>
          <a:xfrm>
            <a:off x="3561477" y="5675600"/>
            <a:ext cx="1440000" cy="8640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Sabe qual a capacidade de mão de obra especializada para desenvolver um projeto de camarão?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5683CB5-0C39-4FE5-A61C-7C04EE26DC96}"/>
              </a:ext>
            </a:extLst>
          </p:cNvPr>
          <p:cNvSpPr txBox="1"/>
          <p:nvPr/>
        </p:nvSpPr>
        <p:spPr>
          <a:xfrm>
            <a:off x="5224353" y="5673985"/>
            <a:ext cx="1440000" cy="8640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Sabe qual o custo de produção?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03152E8-1359-4B73-88FE-FAFE0DD14F61}"/>
              </a:ext>
            </a:extLst>
          </p:cNvPr>
          <p:cNvSpPr txBox="1"/>
          <p:nvPr/>
        </p:nvSpPr>
        <p:spPr>
          <a:xfrm>
            <a:off x="574765" y="4737556"/>
            <a:ext cx="5759359" cy="430887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Antes de chamar um de nossos consultores, gostaria que você nos ajudasse a entender melhor suas necessidades...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437A670-EA87-4AE5-8EF6-32C89BC748E0}"/>
              </a:ext>
            </a:extLst>
          </p:cNvPr>
          <p:cNvSpPr txBox="1"/>
          <p:nvPr/>
        </p:nvSpPr>
        <p:spPr>
          <a:xfrm>
            <a:off x="178572" y="6611699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6E56E9B-017A-4D15-9D11-485DF2A42E68}"/>
              </a:ext>
            </a:extLst>
          </p:cNvPr>
          <p:cNvSpPr txBox="1"/>
          <p:nvPr/>
        </p:nvSpPr>
        <p:spPr>
          <a:xfrm>
            <a:off x="933800" y="6612260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6179C84-BF47-41B9-BF34-2853959BF6B9}"/>
              </a:ext>
            </a:extLst>
          </p:cNvPr>
          <p:cNvSpPr txBox="1"/>
          <p:nvPr/>
        </p:nvSpPr>
        <p:spPr>
          <a:xfrm>
            <a:off x="2716336" y="1114672"/>
            <a:ext cx="2880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QUERO INICIAR UMA PRODUÇÃO DE CAMARÃO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1DC2CBF0-7CED-4091-A918-3EB1E92BA405}"/>
              </a:ext>
            </a:extLst>
          </p:cNvPr>
          <p:cNvSpPr txBox="1"/>
          <p:nvPr/>
        </p:nvSpPr>
        <p:spPr>
          <a:xfrm>
            <a:off x="2438400" y="2406530"/>
            <a:ext cx="3867150" cy="617733"/>
          </a:xfrm>
          <a:prstGeom prst="rect">
            <a:avLst/>
          </a:prstGeom>
          <a:solidFill>
            <a:schemeClr val="accent2">
              <a:lumMod val="5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</a:rPr>
              <a:t>Se você quer iniciar uma produção de camarão, 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</a:rPr>
              <a:t>o Sebrae te ajuda!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ED42B27D-9B89-4144-88CF-87DD9AF19C60}"/>
              </a:ext>
            </a:extLst>
          </p:cNvPr>
          <p:cNvSpPr/>
          <p:nvPr/>
        </p:nvSpPr>
        <p:spPr>
          <a:xfrm>
            <a:off x="548640" y="3365730"/>
            <a:ext cx="5756910" cy="854080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Funciona assim: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dos nossos consultores entrará em contato (online/presencial?) com você e fará um diagnóstico com suas demandas. Após isso, as empresas especializadas nessa área farão uma proposta de consultoria e o Sebrae pode subsidiar até 70% desse valor pra você. Vamos lá?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61D4D618-4033-454B-956E-A40A9430B8A6}"/>
              </a:ext>
            </a:extLst>
          </p:cNvPr>
          <p:cNvSpPr txBox="1"/>
          <p:nvPr/>
        </p:nvSpPr>
        <p:spPr>
          <a:xfrm>
            <a:off x="1837555" y="6616053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7AF62333-6C37-46FA-89D3-F8279577E944}"/>
              </a:ext>
            </a:extLst>
          </p:cNvPr>
          <p:cNvSpPr txBox="1"/>
          <p:nvPr/>
        </p:nvSpPr>
        <p:spPr>
          <a:xfrm>
            <a:off x="2592783" y="6616614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2E2631D6-E759-422A-8CBC-9C1A012FF792}"/>
              </a:ext>
            </a:extLst>
          </p:cNvPr>
          <p:cNvSpPr txBox="1"/>
          <p:nvPr/>
        </p:nvSpPr>
        <p:spPr>
          <a:xfrm>
            <a:off x="3561852" y="6616053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1CBD5E33-A2D1-484B-AB51-1D4A7180B216}"/>
              </a:ext>
            </a:extLst>
          </p:cNvPr>
          <p:cNvSpPr txBox="1"/>
          <p:nvPr/>
        </p:nvSpPr>
        <p:spPr>
          <a:xfrm>
            <a:off x="4317080" y="6616614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2CA79DE3-A847-4619-AD49-8252206678A4}"/>
              </a:ext>
            </a:extLst>
          </p:cNvPr>
          <p:cNvSpPr txBox="1"/>
          <p:nvPr/>
        </p:nvSpPr>
        <p:spPr>
          <a:xfrm>
            <a:off x="5225188" y="6616054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C785486A-6A42-4797-9E13-C57E811F9FD0}"/>
              </a:ext>
            </a:extLst>
          </p:cNvPr>
          <p:cNvSpPr txBox="1"/>
          <p:nvPr/>
        </p:nvSpPr>
        <p:spPr>
          <a:xfrm>
            <a:off x="5980416" y="6616615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ABC71728-4884-4235-92C1-C6A17C6E9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40729" y="28484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56C3A115-09CD-4491-9EE9-9531AC8219F9}"/>
              </a:ext>
            </a:extLst>
          </p:cNvPr>
          <p:cNvSpPr txBox="1"/>
          <p:nvPr/>
        </p:nvSpPr>
        <p:spPr>
          <a:xfrm>
            <a:off x="2732672" y="287233"/>
            <a:ext cx="288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CAMARÃO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CB344049-C31A-4D92-B9AE-361C7946C348}"/>
              </a:ext>
            </a:extLst>
          </p:cNvPr>
          <p:cNvSpPr txBox="1"/>
          <p:nvPr/>
        </p:nvSpPr>
        <p:spPr>
          <a:xfrm>
            <a:off x="183697" y="7408022"/>
            <a:ext cx="1440000" cy="8640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Já teve alguma experiência com produção?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75BC578D-35B3-4BD9-91AF-6F50AF0E354B}"/>
              </a:ext>
            </a:extLst>
          </p:cNvPr>
          <p:cNvSpPr txBox="1"/>
          <p:nvPr/>
        </p:nvSpPr>
        <p:spPr>
          <a:xfrm>
            <a:off x="1844492" y="7407393"/>
            <a:ext cx="1440000" cy="8640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Já tem um lugar para montar sua produção?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E302E0BE-F3BF-4627-843B-640B6A501DE7}"/>
              </a:ext>
            </a:extLst>
          </p:cNvPr>
          <p:cNvSpPr txBox="1"/>
          <p:nvPr/>
        </p:nvSpPr>
        <p:spPr>
          <a:xfrm>
            <a:off x="3565021" y="7401626"/>
            <a:ext cx="1440000" cy="8640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Você conhece alguma fazenda de camarão em água doce neste sistema?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9E66D890-2EB1-4A8D-9122-D6530BC81752}"/>
              </a:ext>
            </a:extLst>
          </p:cNvPr>
          <p:cNvSpPr txBox="1"/>
          <p:nvPr/>
        </p:nvSpPr>
        <p:spPr>
          <a:xfrm>
            <a:off x="5227897" y="7400011"/>
            <a:ext cx="1440000" cy="8640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bg1"/>
                </a:solidFill>
              </a:rPr>
              <a:t>Vai procurar um banco para financiar o investimento para montar sua produção ou será capital próprio?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8740BB91-1380-4A77-94B0-62482132700E}"/>
              </a:ext>
            </a:extLst>
          </p:cNvPr>
          <p:cNvSpPr txBox="1"/>
          <p:nvPr/>
        </p:nvSpPr>
        <p:spPr>
          <a:xfrm>
            <a:off x="182116" y="8337725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50F628B5-7AC6-4B39-B38F-DA270A044739}"/>
              </a:ext>
            </a:extLst>
          </p:cNvPr>
          <p:cNvSpPr txBox="1"/>
          <p:nvPr/>
        </p:nvSpPr>
        <p:spPr>
          <a:xfrm>
            <a:off x="937344" y="8338286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918D5402-9823-4866-B601-7651B57B140E}"/>
              </a:ext>
            </a:extLst>
          </p:cNvPr>
          <p:cNvSpPr txBox="1"/>
          <p:nvPr/>
        </p:nvSpPr>
        <p:spPr>
          <a:xfrm>
            <a:off x="1841099" y="8342079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D95555AD-6373-4ABF-9720-DA16A5D66129}"/>
              </a:ext>
            </a:extLst>
          </p:cNvPr>
          <p:cNvSpPr txBox="1"/>
          <p:nvPr/>
        </p:nvSpPr>
        <p:spPr>
          <a:xfrm>
            <a:off x="2596327" y="8342640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B6FCBECA-E896-4C69-81CD-91E49C048B36}"/>
              </a:ext>
            </a:extLst>
          </p:cNvPr>
          <p:cNvSpPr txBox="1"/>
          <p:nvPr/>
        </p:nvSpPr>
        <p:spPr>
          <a:xfrm>
            <a:off x="3565396" y="8342079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24FB1C37-2990-4287-9BAC-22CDEEF19D9E}"/>
              </a:ext>
            </a:extLst>
          </p:cNvPr>
          <p:cNvSpPr txBox="1"/>
          <p:nvPr/>
        </p:nvSpPr>
        <p:spPr>
          <a:xfrm>
            <a:off x="4320624" y="8342640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xmlns="" id="{E1C19C5E-618B-4833-9982-0D4EFB40F687}"/>
              </a:ext>
            </a:extLst>
          </p:cNvPr>
          <p:cNvSpPr txBox="1"/>
          <p:nvPr/>
        </p:nvSpPr>
        <p:spPr>
          <a:xfrm>
            <a:off x="5228732" y="8342080"/>
            <a:ext cx="684000" cy="25200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0A23F005-5D41-4C95-AFFA-54B9491940D5}"/>
              </a:ext>
            </a:extLst>
          </p:cNvPr>
          <p:cNvSpPr txBox="1"/>
          <p:nvPr/>
        </p:nvSpPr>
        <p:spPr>
          <a:xfrm>
            <a:off x="5983960" y="8342641"/>
            <a:ext cx="684000" cy="25200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1073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spd="slow" advTm="60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A6C74B9-FD19-4354-BDE4-040D85A66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40729" y="28484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CAMARÃO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CAMARÃO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CAMARÃO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1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1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A OUTOGA DE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9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477328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 RN vem atuando junto ao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carcinicultor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potiguar desde 2003, em consultorias técnicas voltadas para o licenciamento e regularização dos empreendimentos, capacitação técnica, apresentação de novas tecnologias de cultivo, gestão de produção com ênfase na redução de desperdício, sustentabilidade e responsabilidade ambiental. O público focal tem sido os micros e pequenos produtores. 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CAMARÕES?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145972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cultivo de camarão marinho é uma modalidade da atividade de aquicultura que apresenta uma significativa rentabilidade econômica, baixo custo de produção em sistemas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semi-intensivo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altas produtividades em sistema intensivo que requerem mais investimentos e capacitação técnica, atualmente a atividade figura entre as mais importantes do agronegócio nordestino, além de ser uma atividade sustentável, e ambientalmente correta movida pelos novos critérios ambientais de utilização de bacias de decantação de efluentes, utilização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probióticos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baixas densidades de estocagem para os sistemas tradicionais.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2967522"/>
            <a:ext cx="6120000" cy="1684307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Tudo isso contribui para uma reutilização da água em novos ciclos ou um descarte com qualidade.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Brasil produziu 90.190 toneladas de camarão em 2003 e o Estado do Rio Grande do Norte um total de 37.473 toneladas (ABCC, 2003). No ano de 2011 com 361 fazendas e perfazendo uma área total de 6.540 ha, produziu cerca de 17.825 ton. do crustáceo. Nessa condição, o Estado participava com 25% da produção nacional de 69.571 toneladas (ABCC, 2011), ocupando o 2º lugar dentre os estados produtores. O Estado reassumiu a liderança no ranking da produção nacional exibindo 34,82% do total de 40.967 toneladas (IBGE, PPM 2017) e hoje se estimasse que o número de produtores tenham chegado a 460 fazendas.</a:t>
            </a:r>
          </a:p>
        </p:txBody>
      </p:sp>
    </p:spTree>
    <p:extLst>
      <p:ext uri="{BB962C8B-B14F-4D97-AF65-F5344CB8AC3E}">
        <p14:creationId xmlns:p14="http://schemas.microsoft.com/office/powerpoint/2010/main" val="22663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4"/>
    </mc:Choice>
    <mc:Fallback xmlns="">
      <p:transition spd="slow" advTm="15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A6C74B9-FD19-4354-BDE4-040D85A66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40729" y="28484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BBE7D-703A-43B2-8347-CD526C972D38}"/>
              </a:ext>
            </a:extLst>
          </p:cNvPr>
          <p:cNvSpPr txBox="1"/>
          <p:nvPr/>
        </p:nvSpPr>
        <p:spPr>
          <a:xfrm>
            <a:off x="2732672" y="287233"/>
            <a:ext cx="288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CAMARÃO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49DD19-4A36-4CED-9BE0-44C269B97D9B}"/>
              </a:ext>
            </a:extLst>
          </p:cNvPr>
          <p:cNvSpPr txBox="1"/>
          <p:nvPr/>
        </p:nvSpPr>
        <p:spPr>
          <a:xfrm>
            <a:off x="1386934" y="6986454"/>
            <a:ext cx="408413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CONHEÇA NOSSOS PRODUTOS PARA CRIAÇÃO DE CAMARÃO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B1D1EA-D43E-4105-98FA-9C8BC2BA5A51}"/>
              </a:ext>
            </a:extLst>
          </p:cNvPr>
          <p:cNvSpPr txBox="1"/>
          <p:nvPr/>
        </p:nvSpPr>
        <p:spPr>
          <a:xfrm>
            <a:off x="195694" y="7509716"/>
            <a:ext cx="1480261" cy="93960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INICIAR UMA PRODUÇÃO DE CAMARÃO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F18E240-354D-4760-ACBB-10E8258C5DF3}"/>
              </a:ext>
            </a:extLst>
          </p:cNvPr>
          <p:cNvSpPr txBox="1"/>
          <p:nvPr/>
        </p:nvSpPr>
        <p:spPr>
          <a:xfrm>
            <a:off x="1861194" y="7511741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JÁ TENHO UMA PRODUÇÃO E DESEJO ORIENTAÇÕES TÉCNICAS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533566B-61CC-46E8-BD83-C43B1B618C26}"/>
              </a:ext>
            </a:extLst>
          </p:cNvPr>
          <p:cNvSpPr txBox="1"/>
          <p:nvPr/>
        </p:nvSpPr>
        <p:spPr>
          <a:xfrm>
            <a:off x="3524250" y="7523291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REGULARIZAR A MINHA PRODUÇÃO, LICENCIAMENTO DA ÁREA E A OUTOGA DE USO DA ÁGUA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96D72AC-E21F-473E-BEC2-073E07C64A1B}"/>
              </a:ext>
            </a:extLst>
          </p:cNvPr>
          <p:cNvSpPr txBox="1"/>
          <p:nvPr/>
        </p:nvSpPr>
        <p:spPr>
          <a:xfrm>
            <a:off x="5183729" y="7510669"/>
            <a:ext cx="1480261" cy="938719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QUERO UMA CONSULTORIA PERSONALIZADA</a:t>
            </a: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  <a:p>
            <a:pPr algn="ctr"/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CD3F1A-9347-4E2D-B659-7EC4CB4A485D}"/>
              </a:ext>
            </a:extLst>
          </p:cNvPr>
          <p:cNvSpPr txBox="1"/>
          <p:nvPr/>
        </p:nvSpPr>
        <p:spPr>
          <a:xfrm>
            <a:off x="1495926" y="4799111"/>
            <a:ext cx="386614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VOCÊ SABIA QUE O SEBRAE PODE TE AJUDAR?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13DF7F-4FD6-4383-B0E3-D8B26C713823}"/>
              </a:ext>
            </a:extLst>
          </p:cNvPr>
          <p:cNvSpPr txBox="1"/>
          <p:nvPr/>
        </p:nvSpPr>
        <p:spPr>
          <a:xfrm>
            <a:off x="462851" y="5197062"/>
            <a:ext cx="6120000" cy="1477328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SEBRAE RN vem atuando junto ao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carcinicultor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potiguar desde 2003, em consultorias técnicas voltadas para o licenciamento e regularização dos empreendimentos, capacitação técnica, apresentação de novas tecnologias de cultivo, gestão de produção com ênfase na redução de desperdício, sustentabilidade e responsabilidade ambiental. O público focal tem sido os micros e pequenos produtores. 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Além disso, nós podemos te ajudar, sabia? Conheça o nosso programa SEBRAETEC e saiba de que forma o Sebrae pode ajudar as micro e pequenas empresas, individualmente. </a:t>
            </a:r>
            <a:r>
              <a:rPr lang="pt-BR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[clique aqui e saiba mais]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521F33-59C2-4024-A3BA-3F767743E9B0}"/>
              </a:ext>
            </a:extLst>
          </p:cNvPr>
          <p:cNvSpPr txBox="1"/>
          <p:nvPr/>
        </p:nvSpPr>
        <p:spPr>
          <a:xfrm>
            <a:off x="713352" y="8999309"/>
            <a:ext cx="5431296" cy="461665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QUER SABER MAIS INFORMAÇÕES SOBRE CRIAÇÃO DE CAMARÕES?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CLIQUE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6E97F0-6D29-415E-A229-713A0000A53E}"/>
              </a:ext>
            </a:extLst>
          </p:cNvPr>
          <p:cNvSpPr txBox="1"/>
          <p:nvPr/>
        </p:nvSpPr>
        <p:spPr>
          <a:xfrm>
            <a:off x="2429983" y="921521"/>
            <a:ext cx="4140000" cy="2145972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O cultivo de camarão marinho é uma modalidade da atividade de aquicultura que apresenta uma significativa rentabilidade econômica, baixo custo de produção em sistemas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semi-intensivo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altas produtividades em sistema intensivo que requerem mais investimentos e capacitação técnica, atualmente a atividade figura entre as mais importantes do agronegócio nordestino, além de ser uma atividade sustentável, e ambientalmente correta movida pelos novos critérios ambientais de utilização de bacias de decantação de efluentes, utilização de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probióticos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baixas densidades de estocagem para os sistemas tradicionais.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91154BB-4C61-47C9-967E-9C9E9D349341}"/>
              </a:ext>
            </a:extLst>
          </p:cNvPr>
          <p:cNvSpPr/>
          <p:nvPr/>
        </p:nvSpPr>
        <p:spPr>
          <a:xfrm>
            <a:off x="456050" y="2967522"/>
            <a:ext cx="6120000" cy="1684307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Tudo isso contribui para uma reutilização da água em novos ciclos ou um descarte com qualidade.</a:t>
            </a:r>
          </a:p>
          <a:p>
            <a:pPr algn="just">
              <a:lnSpc>
                <a:spcPct val="15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Brasil produziu 90.190 toneladas de camarão em 2003 e o Estado do Rio Grande do Norte um total de 37.473 toneladas (ABCC, 2003). No ano de 2011 com 361 fazendas e perfazendo uma área total de 6.540 ha, produziu cerca de 17.825 ton. do crustáceo. Nessa condição, o Estado participava com 25% da produção nacional de 69.571 toneladas (ABCC, 2011), ocupando o 2º lugar dentre os estados produtores. O Estado reassumiu a liderança no ranking da produção nacional exibindo 34,82% do total de 40.967 toneladas (IBGE, PPM 2017) e hoje se estimasse que o número de produtores tenham chegado a 460 fazendas.</a:t>
            </a:r>
          </a:p>
        </p:txBody>
      </p:sp>
    </p:spTree>
    <p:extLst>
      <p:ext uri="{BB962C8B-B14F-4D97-AF65-F5344CB8AC3E}">
        <p14:creationId xmlns:p14="http://schemas.microsoft.com/office/powerpoint/2010/main" val="34468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"/>
    </mc:Choice>
    <mc:Fallback xmlns="">
      <p:transition spd="slow" advTm="15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47B194C-956E-42D7-9E48-BDFF71DB6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5" y="4253022"/>
            <a:ext cx="2160000" cy="11174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6EC1192-C910-4915-8479-CDF67A865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0" y="4263656"/>
            <a:ext cx="2160000" cy="112150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8DA4F17-08BF-4EE9-92E1-E3938C21B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87" y="6390167"/>
            <a:ext cx="2160000" cy="112757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AF639E0-C27A-4F11-88CC-4D2A008947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8"/>
          <a:stretch/>
        </p:blipFill>
        <p:spPr>
          <a:xfrm>
            <a:off x="557767" y="6432696"/>
            <a:ext cx="2160000" cy="10969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718BBFD-0876-4625-9A21-F0F37304B28F}"/>
              </a:ext>
            </a:extLst>
          </p:cNvPr>
          <p:cNvSpPr txBox="1"/>
          <p:nvPr/>
        </p:nvSpPr>
        <p:spPr>
          <a:xfrm>
            <a:off x="2729596" y="1098455"/>
            <a:ext cx="287376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CONHEÇA OS TEMAS QUE O SEBRAE TEM A OFERECER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C435CFF-05CA-48ED-992E-DFAE716CBABF}"/>
              </a:ext>
            </a:extLst>
          </p:cNvPr>
          <p:cNvSpPr txBox="1"/>
          <p:nvPr/>
        </p:nvSpPr>
        <p:spPr>
          <a:xfrm>
            <a:off x="3585011" y="3319425"/>
            <a:ext cx="14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MERCADO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5F94B9-DC5D-4EDD-9C22-06229F9FC789}"/>
              </a:ext>
            </a:extLst>
          </p:cNvPr>
          <p:cNvSpPr txBox="1"/>
          <p:nvPr/>
        </p:nvSpPr>
        <p:spPr>
          <a:xfrm>
            <a:off x="199716" y="3315222"/>
            <a:ext cx="14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COMERCIALIZAÇÃO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BDC4513-E726-45E5-9DA3-36C78CBDD8D1}"/>
              </a:ext>
            </a:extLst>
          </p:cNvPr>
          <p:cNvSpPr txBox="1"/>
          <p:nvPr/>
        </p:nvSpPr>
        <p:spPr>
          <a:xfrm>
            <a:off x="5241653" y="3319425"/>
            <a:ext cx="14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PRODUÇÃO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C696E50-7190-4CA2-A2F0-BA7AC4042F7E}"/>
              </a:ext>
            </a:extLst>
          </p:cNvPr>
          <p:cNvSpPr txBox="1"/>
          <p:nvPr/>
        </p:nvSpPr>
        <p:spPr>
          <a:xfrm>
            <a:off x="1882671" y="3319425"/>
            <a:ext cx="14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LEGISLAÇÃO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5FE8A2A4-5A27-4480-B4CA-2E6193F2A236}"/>
              </a:ext>
            </a:extLst>
          </p:cNvPr>
          <p:cNvSpPr txBox="1"/>
          <p:nvPr/>
        </p:nvSpPr>
        <p:spPr>
          <a:xfrm>
            <a:off x="552449" y="5365110"/>
            <a:ext cx="2160000" cy="2462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7D436A4F-687F-49C8-A98F-E3909B0F3498}"/>
              </a:ext>
            </a:extLst>
          </p:cNvPr>
          <p:cNvSpPr txBox="1"/>
          <p:nvPr/>
        </p:nvSpPr>
        <p:spPr>
          <a:xfrm>
            <a:off x="551378" y="5609825"/>
            <a:ext cx="216000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EE7EF009-56D1-4075-9FDC-FB93A701FFEC}"/>
              </a:ext>
            </a:extLst>
          </p:cNvPr>
          <p:cNvSpPr txBox="1"/>
          <p:nvPr/>
        </p:nvSpPr>
        <p:spPr>
          <a:xfrm>
            <a:off x="4149797" y="5379287"/>
            <a:ext cx="2160000" cy="2462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56268A9A-BAA0-4E80-A40E-2CBAC4DB466F}"/>
              </a:ext>
            </a:extLst>
          </p:cNvPr>
          <p:cNvSpPr txBox="1"/>
          <p:nvPr/>
        </p:nvSpPr>
        <p:spPr>
          <a:xfrm>
            <a:off x="4148726" y="5624002"/>
            <a:ext cx="216000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620C812E-C060-44FD-BD08-8515225C09EB}"/>
              </a:ext>
            </a:extLst>
          </p:cNvPr>
          <p:cNvSpPr txBox="1"/>
          <p:nvPr/>
        </p:nvSpPr>
        <p:spPr>
          <a:xfrm>
            <a:off x="555993" y="7516431"/>
            <a:ext cx="2160000" cy="2462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9EFFDED5-CE3C-4684-AD25-AF68E245C5F3}"/>
              </a:ext>
            </a:extLst>
          </p:cNvPr>
          <p:cNvSpPr txBox="1"/>
          <p:nvPr/>
        </p:nvSpPr>
        <p:spPr>
          <a:xfrm>
            <a:off x="554922" y="7761146"/>
            <a:ext cx="216000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AB8D145B-761B-4513-B4AE-295B884B6021}"/>
              </a:ext>
            </a:extLst>
          </p:cNvPr>
          <p:cNvSpPr txBox="1"/>
          <p:nvPr/>
        </p:nvSpPr>
        <p:spPr>
          <a:xfrm>
            <a:off x="4153341" y="7519975"/>
            <a:ext cx="2160000" cy="2462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234CE5CF-DF95-4BA0-8FDF-6146283D52F5}"/>
              </a:ext>
            </a:extLst>
          </p:cNvPr>
          <p:cNvSpPr txBox="1"/>
          <p:nvPr/>
        </p:nvSpPr>
        <p:spPr>
          <a:xfrm>
            <a:off x="4152270" y="7764690"/>
            <a:ext cx="216000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Resumo e link</a:t>
            </a: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457EBFB1-1B28-439D-8DF1-16645869F2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40729" y="28484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382C08DC-5D9D-41A8-AC17-1CF7749DE951}"/>
              </a:ext>
            </a:extLst>
          </p:cNvPr>
          <p:cNvSpPr txBox="1"/>
          <p:nvPr/>
        </p:nvSpPr>
        <p:spPr>
          <a:xfrm>
            <a:off x="2732672" y="287233"/>
            <a:ext cx="288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CRIAÇÃO DE CAMARÃO</a:t>
            </a:r>
          </a:p>
        </p:txBody>
      </p:sp>
    </p:spTree>
    <p:extLst>
      <p:ext uri="{BB962C8B-B14F-4D97-AF65-F5344CB8AC3E}">
        <p14:creationId xmlns:p14="http://schemas.microsoft.com/office/powerpoint/2010/main" val="36762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1"/>
    </mc:Choice>
    <mc:Fallback xmlns="">
      <p:transition spd="slow" advTm="42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F51C84-0DC9-4BC5-86DB-74DF36798AB7}"/>
              </a:ext>
            </a:extLst>
          </p:cNvPr>
          <p:cNvSpPr txBox="1"/>
          <p:nvPr/>
        </p:nvSpPr>
        <p:spPr>
          <a:xfrm>
            <a:off x="1924050" y="1376978"/>
            <a:ext cx="30252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CONHEÇA NOSSAS ÁREAS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F7FCB40-91B8-4DB5-868A-A7DD277C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-432" r="15252" b="432"/>
          <a:stretch/>
        </p:blipFill>
        <p:spPr>
          <a:xfrm>
            <a:off x="4355381" y="280286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0D4D85-5680-4BAE-B7BD-0A5CB24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9417"/>
          <a:stretch/>
        </p:blipFill>
        <p:spPr>
          <a:xfrm>
            <a:off x="717110" y="642275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F39BD92-27AF-4A37-A6B7-71C093194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21482" y="2804757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E41E001-3EBB-479A-91BB-C53BC9DDA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r="14087"/>
          <a:stretch/>
        </p:blipFill>
        <p:spPr>
          <a:xfrm>
            <a:off x="4328616" y="6420616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F6C867-D7D8-4BC4-96C4-7BCAE60EC21A}"/>
              </a:ext>
            </a:extLst>
          </p:cNvPr>
          <p:cNvSpPr txBox="1"/>
          <p:nvPr/>
        </p:nvSpPr>
        <p:spPr>
          <a:xfrm>
            <a:off x="714614" y="4601669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CAMARÃO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227F498-8063-4CE2-97E9-4CDDFE844ACA}"/>
              </a:ext>
            </a:extLst>
          </p:cNvPr>
          <p:cNvSpPr txBox="1"/>
          <p:nvPr/>
        </p:nvSpPr>
        <p:spPr>
          <a:xfrm>
            <a:off x="4342126" y="4601671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OSTRA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D13E2F9-7F17-4A75-A8E5-0C637DFD56B6}"/>
              </a:ext>
            </a:extLst>
          </p:cNvPr>
          <p:cNvSpPr txBox="1"/>
          <p:nvPr/>
        </p:nvSpPr>
        <p:spPr>
          <a:xfrm>
            <a:off x="721896" y="8225106"/>
            <a:ext cx="1800000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PEIXE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5F2B89-8762-4DAD-A68A-59DB916BBED2}"/>
              </a:ext>
            </a:extLst>
          </p:cNvPr>
          <p:cNvSpPr txBox="1"/>
          <p:nvPr/>
        </p:nvSpPr>
        <p:spPr>
          <a:xfrm>
            <a:off x="4328081" y="8209353"/>
            <a:ext cx="1800000" cy="1015663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CRIAÇÃO DE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PEIXE </a:t>
            </a: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ORNAMENTAL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6332EDD-9DDC-4AAB-923E-A08DAC0C07BD}"/>
              </a:ext>
            </a:extLst>
          </p:cNvPr>
          <p:cNvSpPr txBox="1"/>
          <p:nvPr/>
        </p:nvSpPr>
        <p:spPr>
          <a:xfrm>
            <a:off x="1143000" y="301350"/>
            <a:ext cx="457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CADEIA PRODUTIVA DA AQUICULTURA</a:t>
            </a:r>
          </a:p>
        </p:txBody>
      </p:sp>
    </p:spTree>
    <p:extLst>
      <p:ext uri="{BB962C8B-B14F-4D97-AF65-F5344CB8AC3E}">
        <p14:creationId xmlns:p14="http://schemas.microsoft.com/office/powerpoint/2010/main" val="26480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"/>
    </mc:Choice>
    <mc:Fallback xmlns="">
      <p:transition spd="slow" advTm="1071"/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TM02900771[[fn=Fatia]]</Template>
  <TotalTime>295</TotalTime>
  <Words>4991</Words>
  <Application>Microsoft Office PowerPoint</Application>
  <PresentationFormat>Papel A4 (210 x 297 mm)</PresentationFormat>
  <Paragraphs>457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Jonathas Sales</dc:creator>
  <cp:lastModifiedBy>Ana Debora Morais da Rosa</cp:lastModifiedBy>
  <cp:revision>69</cp:revision>
  <dcterms:created xsi:type="dcterms:W3CDTF">2020-03-26T16:57:16Z</dcterms:created>
  <dcterms:modified xsi:type="dcterms:W3CDTF">2020-04-23T13:05:39Z</dcterms:modified>
</cp:coreProperties>
</file>